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61" r:id="rId2"/>
    <p:sldId id="362" r:id="rId3"/>
    <p:sldId id="256" r:id="rId4"/>
    <p:sldId id="383" r:id="rId5"/>
    <p:sldId id="384" r:id="rId6"/>
    <p:sldId id="386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7" r:id="rId15"/>
    <p:sldId id="388" r:id="rId16"/>
    <p:sldId id="389" r:id="rId17"/>
    <p:sldId id="390" r:id="rId18"/>
    <p:sldId id="365" r:id="rId19"/>
    <p:sldId id="370" r:id="rId20"/>
  </p:sldIdLst>
  <p:sldSz cx="14255750" cy="10691813"/>
  <p:notesSz cx="6805613" cy="9944100"/>
  <p:defaultTextStyle/>
  <p:extLst>
    <p:ext uri="{EFAFB233-063F-42B5-8137-9DF3F51BA10A}">
      <p15:sldGuideLst xmlns:p15="http://schemas.microsoft.com/office/powerpoint/2012/main" xmlns="">
        <p15:guide id="1" orient="horz" pos="3367" userDrawn="1">
          <p15:clr>
            <a:srgbClr val="A4A3A4"/>
          </p15:clr>
        </p15:guide>
        <p15:guide id="2" pos="44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C4A"/>
    <a:srgbClr val="F78806"/>
    <a:srgbClr val="00AF8F"/>
    <a:srgbClr val="DC7206"/>
    <a:srgbClr val="DF5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71" autoAdjust="0"/>
  </p:normalViewPr>
  <p:slideViewPr>
    <p:cSldViewPr>
      <p:cViewPr>
        <p:scale>
          <a:sx n="60" d="100"/>
          <a:sy n="60" d="100"/>
        </p:scale>
        <p:origin x="-930" y="-54"/>
      </p:cViewPr>
      <p:guideLst>
        <p:guide orient="horz" pos="3367"/>
        <p:guide pos="449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2007_Workbook13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Office_Excel_2007_Workbook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2007_Workbook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39344262295123"/>
          <c:y val="0.19199358345016454"/>
          <c:w val="0.85860649564458502"/>
          <c:h val="0.46273789530294335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43-4BB3-BADA-97CDEFC11A3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43-4BB3-BADA-97CDEFC11A3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43-4BB3-BADA-97CDEFC11A3E}"/>
              </c:ext>
            </c:extLst>
          </c:dPt>
          <c:dLbls>
            <c:dLbl>
              <c:idx val="0"/>
              <c:layout>
                <c:manualLayout>
                  <c:x val="1.2946380407810845E-2"/>
                  <c:y val="-0.2215136767914082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243-4BB3-BADA-97CDEFC1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735030747653502E-2"/>
                  <c:y val="2.349387481120989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243-4BB3-BADA-97CDEFC1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74171971086529E-2"/>
                  <c:y val="-6.712535660345726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243-4BB3-BADA-97CDEFC11A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Ревматоиден артрит</c:v>
                </c:pt>
                <c:pt idx="1">
                  <c:v>Псориатичен артрит</c:v>
                </c:pt>
                <c:pt idx="2">
                  <c:v>Анкилозиращ спондилит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20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43-4BB3-BADA-97CDEFC11A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017371725722233"/>
          <c:y val="0.1278956769789186"/>
          <c:w val="0.47943748168416134"/>
          <c:h val="0.80410548822041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99FF"/>
            </a:solidFill>
            <a:ln w="1324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6479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Пътуването ме притеснява \ трудноподвижен съм</c:v>
                </c:pt>
                <c:pt idx="1">
                  <c:v>Често се променят правилата</c:v>
                </c:pt>
                <c:pt idx="2">
                  <c:v>Бюрокрация</c:v>
                </c:pt>
                <c:pt idx="3">
                  <c:v>Бавно чекиране</c:v>
                </c:pt>
                <c:pt idx="4">
                  <c:v>Зависи какви усложнения има</c:v>
                </c:pt>
                <c:pt idx="5">
                  <c:v>Защото изследванията са скъпи</c:v>
                </c:pt>
                <c:pt idx="6">
                  <c:v>Защото трябва да си взема отпуска</c:v>
                </c:pt>
                <c:pt idx="7">
                  <c:v>Усложнен достъп</c:v>
                </c:pt>
                <c:pt idx="8">
                  <c:v>Карат ме да ходя в студа</c:v>
                </c:pt>
                <c:pt idx="9">
                  <c:v>Чакането в коридорите \ чакането пред кабинети</c:v>
                </c:pt>
                <c:pt idx="10">
                  <c:v>Големи разходи по протоколи</c:v>
                </c:pt>
                <c:pt idx="11">
                  <c:v>Притеснява ме да излизам от работа</c:v>
                </c:pt>
                <c:pt idx="12">
                  <c:v>Трябва да отида с придружител</c:v>
                </c:pt>
                <c:pt idx="13">
                  <c:v>Няма смисъл при положение, че е биологично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0727936"/>
        <c:axId val="90729472"/>
      </c:barChart>
      <c:catAx>
        <c:axId val="907279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1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bg-BG"/>
          </a:p>
        </c:txPr>
        <c:crossAx val="90729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072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1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bg-BG"/>
          </a:p>
        </c:txPr>
        <c:crossAx val="90727936"/>
        <c:crosses val="autoZero"/>
        <c:crossBetween val="between"/>
      </c:valAx>
      <c:spPr>
        <a:noFill/>
        <a:ln w="264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765494137353432"/>
          <c:y val="0.29923273657289001"/>
          <c:w val="0.58458961474036775"/>
          <c:h val="0.35549872122762227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CC"/>
            </a:solidFill>
            <a:ln w="1266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0000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78806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0618387172667106"/>
                  <c:y val="-8.9750253634822141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FF0000"/>
                        </a:solidFill>
                      </a:rPr>
                      <a:t>Много положително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rPr>
                      <a:t>Положително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323907365412564E-2"/>
                  <c:y val="2.4676287494307746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chemeClr val="accent6"/>
                        </a:solidFill>
                      </a:rPr>
                      <a:t>По-скоро отрицателно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332934140215359"/>
                  <c:y val="4.9107638833780477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F0"/>
                        </a:solidFill>
                      </a:rPr>
                      <a:t>Отрицателно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872289607618055"/>
                  <c:y val="-0.28623757921891468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50"/>
                        </a:solidFill>
                      </a:rPr>
                      <a:t>Не познавам
53%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336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Много положително</c:v>
                </c:pt>
                <c:pt idx="1">
                  <c:v>Положително</c:v>
                </c:pt>
                <c:pt idx="2">
                  <c:v>По-скоро отрицателно</c:v>
                </c:pt>
                <c:pt idx="3">
                  <c:v>Отрицателно</c:v>
                </c:pt>
                <c:pt idx="4">
                  <c:v>Не познавам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28</c:v>
                </c:pt>
                <c:pt idx="2">
                  <c:v>1</c:v>
                </c:pt>
                <c:pt idx="3">
                  <c:v>1</c:v>
                </c:pt>
                <c:pt idx="4">
                  <c:v>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139344262295123"/>
          <c:y val="0.19199358345016437"/>
          <c:w val="0.85860649564458502"/>
          <c:h val="0.46273789530294335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D1-4159-A70C-078DAEEE6C5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D1-4159-A70C-078DAEEE6C5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D1-4159-A70C-078DAEEE6C52}"/>
              </c:ext>
            </c:extLst>
          </c:dPt>
          <c:dLbls>
            <c:dLbl>
              <c:idx val="0"/>
              <c:layout>
                <c:manualLayout>
                  <c:x val="-8.5378256898650754E-3"/>
                  <c:y val="-6.457927205685322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D1-4159-A70C-078DAEEE6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394649681863922E-2"/>
                  <c:y val="9.5178397108618723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D1-4159-A70C-078DAEEE6C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FD1-4159-A70C-078DAEEE6C52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мъже</c:v>
                </c:pt>
                <c:pt idx="1">
                  <c:v>жени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D1-4159-A70C-078DAEEE6C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257243737802191"/>
          <c:w val="1"/>
          <c:h val="0.73904982779691164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77-41EA-A507-E3B3E236BEC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77-41EA-A507-E3B3E236BEC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77-41EA-A507-E3B3E236BEC2}"/>
              </c:ext>
            </c:extLst>
          </c:dPt>
          <c:dLbls>
            <c:dLbl>
              <c:idx val="0"/>
              <c:layout>
                <c:manualLayout>
                  <c:x val="9.0912788682253279E-3"/>
                  <c:y val="-6.6106636081970524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77-41EA-A507-E3B3E236B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6988459995034045"/>
                  <c:y val="-0.11581872405517089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77-41EA-A507-E3B3E236BE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77-41EA-A507-E3B3E236BEC2}"/>
                </c:ex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5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Висше</c:v>
                </c:pt>
                <c:pt idx="1">
                  <c:v>Средно</c:v>
                </c:pt>
                <c:pt idx="2">
                  <c:v>Основно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0.58000000000000007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A77-41EA-A507-E3B3E236BE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902676565755647"/>
          <c:w val="1"/>
          <c:h val="0.60609009626972821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39-4E14-87A9-ABE80AD7A1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39-4E14-87A9-ABE80AD7A1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39-4E14-87A9-ABE80AD7A1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39-4E14-87A9-ABE80AD7A13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39-4E14-87A9-ABE80AD7A13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39-4E14-87A9-ABE80AD7A131}"/>
              </c:ext>
            </c:extLst>
          </c:dPt>
          <c:dLbls>
            <c:dLbl>
              <c:idx val="0"/>
              <c:layout>
                <c:manualLayout>
                  <c:x val="-1.4064697609001472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39-4E14-87A9-ABE80AD7A1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613220815752481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639-4E14-87A9-ABE80AD7A1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253810470510271E-2"/>
                  <c:y val="1.20992135511191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639-4E14-87A9-ABE80AD7A1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064697609001406E-2"/>
                  <c:y val="8.158825129181397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639-4E14-87A9-ABE80AD7A1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129395218002808E-2"/>
                  <c:y val="-5.4392167527876088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639-4E14-87A9-ABE80AD7A1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7355836849507864E-2"/>
                  <c:y val="0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639-4E14-87A9-ABE80AD7A1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0-1 г</c:v>
                </c:pt>
                <c:pt idx="1">
                  <c:v>1-5 г</c:v>
                </c:pt>
                <c:pt idx="2">
                  <c:v>6-10 г</c:v>
                </c:pt>
                <c:pt idx="3">
                  <c:v>11-15 г</c:v>
                </c:pt>
                <c:pt idx="4">
                  <c:v>16-20 г</c:v>
                </c:pt>
                <c:pt idx="5">
                  <c:v>над 20 г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25</c:v>
                </c:pt>
                <c:pt idx="2">
                  <c:v>30</c:v>
                </c:pt>
                <c:pt idx="3">
                  <c:v>12</c:v>
                </c:pt>
                <c:pt idx="4">
                  <c:v>12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639-4E14-87A9-ABE80AD7A1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29651901824516E-4"/>
          <c:y val="0.28320186643336243"/>
          <c:w val="0.86065569588406565"/>
          <c:h val="0.54082426363371361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90-4697-A7A5-47A10D3121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90-4697-A7A5-47A10D3121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90-4697-A7A5-47A10D312102}"/>
              </c:ext>
            </c:extLst>
          </c:dPt>
          <c:dLbls>
            <c:dLbl>
              <c:idx val="0"/>
              <c:layout>
                <c:manualLayout>
                  <c:x val="6.9266003798458292E-2"/>
                  <c:y val="-5.925925925925926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390-4697-A7A5-47A10D3121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453357166796983E-2"/>
                  <c:y val="5.9259259259259274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390-4697-A7A5-47A10D3121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342498640636545E-2"/>
                  <c:y val="-7.11111111111111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390-4697-A7A5-47A10D312102}"/>
                </c:ext>
                <c:ext xmlns:c15="http://schemas.microsoft.com/office/drawing/2012/chart" uri="{CE6537A1-D6FC-4f65-9D91-7224C49458BB}">
                  <c15:layout>
                    <c:manualLayout>
                      <c:w val="0.21461317761937571"/>
                      <c:h val="0.1454920300263941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Подобрява се</c:v>
                </c:pt>
                <c:pt idx="1">
                  <c:v>Влошава се</c:v>
                </c:pt>
                <c:pt idx="2">
                  <c:v>Остава същото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15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390-4697-A7A5-47A10D3121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229651901824516E-4"/>
          <c:y val="0.28320186643336243"/>
          <c:w val="0.86065569588406565"/>
          <c:h val="0.54082426363371361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8A-4161-9D02-8FEA972946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8A-4161-9D02-8FEA972946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8A-4161-9D02-8FEA97294671}"/>
              </c:ext>
            </c:extLst>
          </c:dPt>
          <c:dLbls>
            <c:dLbl>
              <c:idx val="0"/>
              <c:layout>
                <c:manualLayout>
                  <c:x val="6.9266003798458292E-2"/>
                  <c:y val="-5.9259259259259262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48A-4161-9D02-8FEA972946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8398184966098867E-2"/>
                  <c:y val="-6.940708136990451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bg-BG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48A-4161-9D02-8FEA972946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014722853527911E-2"/>
                  <c:y val="-0.3429973621281876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48A-4161-9D02-8FEA97294671}"/>
                </c:ext>
                <c:ext xmlns:c15="http://schemas.microsoft.com/office/drawing/2012/chart" uri="{CE6537A1-D6FC-4f65-9D91-7224C49458BB}">
                  <c15:layout>
                    <c:manualLayout>
                      <c:w val="0.21461317761937571"/>
                      <c:h val="0.14549203002639419"/>
                    </c:manualLayout>
                  </c15:layout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bg-BG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Не работя</c:v>
                </c:pt>
                <c:pt idx="1">
                  <c:v>Наложи се</c:v>
                </c:pt>
                <c:pt idx="2">
                  <c:v>Не се наложи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20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48A-4161-9D02-8FEA972946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573770491803279"/>
          <c:y val="0.34271099744245598"/>
          <c:w val="0.69672131147541105"/>
          <c:h val="0.34526854219948888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B0F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Наложи се</c:v>
                </c:pt>
                <c:pt idx="1">
                  <c:v>Не се наложи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245791245791247"/>
          <c:y val="9.8305084745762744E-2"/>
          <c:w val="0.55892255892255849"/>
          <c:h val="0.84067796610169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00B0F0"/>
            </a:solidFill>
            <a:ln w="1269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391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Други</c:v>
                </c:pt>
                <c:pt idx="1">
                  <c:v>Алергия</c:v>
                </c:pt>
                <c:pt idx="2">
                  <c:v>Заради болки</c:v>
                </c:pt>
                <c:pt idx="3">
                  <c:v>Усложнения</c:v>
                </c:pt>
                <c:pt idx="4">
                  <c:v>Бавно действие на предишни медикаменти</c:v>
                </c:pt>
                <c:pt idx="5">
                  <c:v>Прогресия на заболяването</c:v>
                </c:pt>
                <c:pt idx="6">
                  <c:v>Странични реакции</c:v>
                </c:pt>
                <c:pt idx="7">
                  <c:v>Не спираха болките</c:v>
                </c:pt>
                <c:pt idx="8">
                  <c:v>Влошаване на състоянието</c:v>
                </c:pt>
                <c:pt idx="9">
                  <c:v>Действието се е изчерпало</c:v>
                </c:pt>
                <c:pt idx="10">
                  <c:v>Преминах на биологично лечение, защото друго лечение не действаше</c:v>
                </c:pt>
                <c:pt idx="11">
                  <c:v>Нямаше подобрение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4</c:v>
                </c:pt>
                <c:pt idx="6">
                  <c:v>7</c:v>
                </c:pt>
                <c:pt idx="7">
                  <c:v>9</c:v>
                </c:pt>
                <c:pt idx="8">
                  <c:v>10</c:v>
                </c:pt>
                <c:pt idx="9">
                  <c:v>12</c:v>
                </c:pt>
                <c:pt idx="10">
                  <c:v>28</c:v>
                </c:pt>
                <c:pt idx="1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B1-4C93-80E2-09B77F002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4954240"/>
        <c:axId val="114955776"/>
      </c:barChart>
      <c:catAx>
        <c:axId val="11495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bg-BG"/>
          </a:p>
        </c:txPr>
        <c:crossAx val="114955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95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bg-BG"/>
          </a:p>
        </c:txPr>
        <c:crossAx val="114954240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418032786885237"/>
          <c:y val="0.39897698209718757"/>
          <c:w val="0.69262295081967262"/>
          <c:h val="0.34271099744245587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CC"/>
            </a:solidFill>
            <a:ln w="28013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78806"/>
              </a:solidFill>
              <a:ln w="28013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B050"/>
              </a:solidFill>
              <a:ln w="2801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F0"/>
              </a:solidFill>
              <a:ln w="2801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6130196916357339"/>
                  <c:y val="-0.11237825794849565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F78806"/>
                        </a:solidFill>
                      </a:rPr>
                      <a:t>Наложи се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B050"/>
                        </a:solidFill>
                      </a:rPr>
                      <a:t>Наложи се, по </a:t>
                    </a:r>
                    <a:r>
                      <a:rPr lang="ru-RU" dirty="0" err="1">
                        <a:solidFill>
                          <a:srgbClr val="00B050"/>
                        </a:solidFill>
                      </a:rPr>
                      <a:t>препоръка</a:t>
                    </a:r>
                    <a:r>
                      <a:rPr lang="ru-RU" dirty="0">
                        <a:solidFill>
                          <a:srgbClr val="00B050"/>
                        </a:solidFill>
                      </a:rPr>
                      <a:t> от ревматолог
62%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071688815030748E-2"/>
                  <c:y val="-8.843221035411758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F0"/>
                        </a:solidFill>
                      </a:rPr>
                      <a:t>Не се наложи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56025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Наложи се</c:v>
                </c:pt>
                <c:pt idx="1">
                  <c:v>Наложи се, по препоръка от ревматолог</c:v>
                </c:pt>
                <c:pt idx="2">
                  <c:v>Не се наложи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62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5602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53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32786885245922"/>
          <c:y val="0.48337595907928455"/>
          <c:w val="0.69672131147541083"/>
          <c:h val="0.34526854219948888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CC"/>
            </a:solidFill>
            <a:ln w="12668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00B050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78806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1266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3865571863757293E-2"/>
                  <c:y val="-0.3166073590693313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50"/>
                        </a:solidFill>
                      </a:rPr>
                      <a:t>Категорично да
72%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797052728023358E-2"/>
                  <c:y val="1.2239341579749123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По-скоро да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827855204017326E-3"/>
                  <c:y val="-2.8469882819046471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chemeClr val="accent6"/>
                        </a:solidFill>
                      </a:rPr>
                      <a:t>По-скоро не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F0"/>
                        </a:solidFill>
                      </a:rPr>
                      <a:t>Без мнение
12%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25336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Категорично да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Без мнение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71</c:v>
                </c:pt>
                <c:pt idx="1">
                  <c:v>15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4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06557377049207"/>
          <c:y val="0.45012787723785258"/>
          <c:w val="0.69672131147541083"/>
          <c:h val="0.34526854219948888"/>
        </c:manualLayout>
      </c:layout>
      <c:pie3DChart>
        <c:varyColors val="1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FFCC"/>
            </a:solidFill>
            <a:ln w="25616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2D050"/>
              </a:solidFill>
              <a:ln w="25616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 w="25616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78806"/>
              </a:solidFill>
              <a:ln w="2561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8.5735330273341098E-2"/>
                  <c:y val="-0.40163977117171906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50"/>
                        </a:solidFill>
                      </a:rPr>
                      <a:t>Помагат
86%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56142057543452E-2"/>
                  <c:y val="-4.2733271114375339E-2"/>
                </c:manualLayout>
              </c:layout>
              <c:tx>
                <c:rich>
                  <a:bodyPr/>
                  <a:lstStyle/>
                  <a:p>
                    <a:r>
                      <a:rPr lang="bg-BG" dirty="0">
                        <a:solidFill>
                          <a:srgbClr val="00B0F0"/>
                        </a:solidFill>
                      </a:rPr>
                      <a:t>Не помагат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310445742483949E-2"/>
                  <c:y val="-2.882699201499989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6"/>
                        </a:solidFill>
                      </a:rPr>
                      <a:t>Не оказват влияние върху лечението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51232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Помагат</c:v>
                </c:pt>
                <c:pt idx="1">
                  <c:v>Не помагат</c:v>
                </c:pt>
                <c:pt idx="2">
                  <c:v>Не оказват влияние върху лечението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86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5123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32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bg-BG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0.0566</cdr:x>
      <cdr:y>0.19266</cdr:y>
    </cdr:from>
    <cdr:to>
      <cdr:x>0.25786</cdr:x>
      <cdr:y>0.48624</cdr:y>
    </cdr:to>
    <cdr:sp macro="" textlink="">
      <cdr:nvSpPr>
        <cdr:cNvPr id="2" name="Текстово поле 1"/>
        <cdr:cNvSpPr txBox="1"/>
      </cdr:nvSpPr>
      <cdr:spPr>
        <a:xfrm xmlns:a="http://schemas.openxmlformats.org/drawingml/2006/main">
          <a:off x="648072" y="1512168"/>
          <a:ext cx="2304256" cy="2304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bg-BG" sz="2400" dirty="0" smtClean="0"/>
        </a:p>
        <a:p xmlns:a="http://schemas.openxmlformats.org/drawingml/2006/main">
          <a:pPr algn="ctr"/>
          <a:r>
            <a:rPr lang="bg-BG" sz="3200" b="1" dirty="0" smtClean="0">
              <a:solidFill>
                <a:srgbClr val="92D050"/>
              </a:solidFill>
            </a:rPr>
            <a:t>Не се наложи </a:t>
          </a:r>
        </a:p>
        <a:p xmlns:a="http://schemas.openxmlformats.org/drawingml/2006/main">
          <a:pPr algn="ctr"/>
          <a:r>
            <a:rPr lang="bg-BG" sz="3200" b="1" dirty="0" smtClean="0">
              <a:solidFill>
                <a:srgbClr val="92D050"/>
              </a:solidFill>
            </a:rPr>
            <a:t>33%</a:t>
          </a:r>
          <a:endParaRPr lang="bg-BG" sz="3200" b="1" dirty="0">
            <a:solidFill>
              <a:srgbClr val="92D05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0.00715</cdr:y>
    </cdr:from>
    <cdr:to>
      <cdr:x>1</cdr:x>
      <cdr:y>0.51936</cdr:y>
    </cdr:to>
    <cdr:sp macro="" textlink="">
      <cdr:nvSpPr>
        <cdr:cNvPr id="2" name="Text Placeholder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69498"/>
          <a:ext cx="12744499" cy="49817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cmpd="sng">
          <a:noFill/>
          <a:prstDash val="solid"/>
        </a:ln>
      </cdr:spPr>
      <cdr:txBody>
        <a:bodyPr xmlns:a="http://schemas.openxmlformats.org/drawingml/2006/main" vert="horz" lIns="0" tIns="55083" rIns="0" bIns="0" anchor="t"/>
        <a:lstStyle xmlns:a="http://schemas.openxmlformats.org/drawingml/2006/main"/>
        <a:p xmlns:a="http://schemas.openxmlformats.org/drawingml/2006/main">
          <a:pPr algn="ctr">
            <a:lnSpc>
              <a:spcPts val="2074"/>
            </a:lnSpc>
          </a:pPr>
          <a:r>
            <a:rPr lang="en-US" sz="2400" b="1" spc="-57" dirty="0" smtClean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2400" spc="-19" dirty="0">
            <a:solidFill>
              <a:sysClr val="window" lastClr="FFFFFF"/>
            </a:solidFill>
            <a:latin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0.33924</cdr:x>
      <cdr:y>0.03918</cdr:y>
    </cdr:from>
    <cdr:to>
      <cdr:x>0.49225</cdr:x>
      <cdr:y>0.33307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0334" y="144016"/>
          <a:ext cx="2016224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2500" b="1" dirty="0" smtClean="0">
              <a:solidFill>
                <a:srgbClr val="DC7206"/>
              </a:solidFill>
              <a:latin typeface="Calibri" panose="020F0502020204030204" pitchFamily="34" charset="0"/>
              <a:cs typeface="Calibri" panose="020F0502020204030204" pitchFamily="34" charset="0"/>
            </a:rPr>
            <a:t>Основно</a:t>
          </a:r>
        </a:p>
        <a:p xmlns:a="http://schemas.openxmlformats.org/drawingml/2006/main">
          <a:r>
            <a:rPr lang="bg-BG" sz="2500" b="1" dirty="0" smtClean="0">
              <a:solidFill>
                <a:srgbClr val="DC7206"/>
              </a:solidFill>
              <a:latin typeface="Calibri" panose="020F0502020204030204" pitchFamily="34" charset="0"/>
              <a:cs typeface="Calibri" panose="020F0502020204030204" pitchFamily="34" charset="0"/>
            </a:rPr>
            <a:t>12%</a:t>
          </a:r>
          <a:endParaRPr lang="en-US" sz="2500" b="1" dirty="0">
            <a:solidFill>
              <a:srgbClr val="DC7206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3504A-2F20-4C95-A54E-422958BC5DD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EFD7-85EC-4E91-97DA-0C17701A6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EFD7-85EC-4E91-97DA-0C17701A62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EFD7-85EC-4E91-97DA-0C17701A62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167157" y="1054100"/>
            <a:ext cx="5939397" cy="7239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0" rIns="0" bIns="0" anchor="t"/>
          <a:lstStyle>
            <a:lvl1pPr marL="0" marR="0" indent="0" algn="ctr">
              <a:lnSpc>
                <a:spcPts val="2074"/>
              </a:lnSpc>
              <a:spcAft>
                <a:spcPts val="8005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ctr">
              <a:lnSpc>
                <a:spcPts val="1100"/>
              </a:lnSpc>
              <a:spcAft>
                <a:spcPts val="4245"/>
              </a:spcAft>
            </a:pPr>
            <a:r>
              <a:rPr lang="en-US" sz="2169" b="1" spc="-19" dirty="0">
                <a:solidFill>
                  <a:srgbClr val="000000"/>
                </a:solidFill>
                <a:latin typeface="Calibri" panose="02020603050405020304" pitchFamily="2"/>
              </a:rPr>
              <a:t>1.</a:t>
            </a:r>
            <a:r>
              <a:rPr lang="en-US" sz="1697" b="1" spc="-19" dirty="0">
                <a:solidFill>
                  <a:srgbClr val="000000"/>
                </a:solidFill>
                <a:latin typeface="Tahoma" panose="02020603050405020304" pitchFamily="2"/>
              </a:rPr>
              <a:t>0T KAKB0 PEBMATWI</a:t>
            </a:r>
            <a:r>
              <a:rPr lang="en-US" sz="2169" b="1" spc="-19" dirty="0">
                <a:solidFill>
                  <a:srgbClr val="000000"/>
                </a:solidFill>
                <a:latin typeface="Calibri" panose="02020603050405020304" pitchFamily="2"/>
              </a:rPr>
              <a:t>H</a:t>
            </a:r>
            <a:r>
              <a:rPr lang="en-US" sz="1697" b="1" spc="-19" dirty="0">
                <a:solidFill>
                  <a:srgbClr val="000000"/>
                </a:solidFill>
                <a:latin typeface="Tahoma" panose="02020603050405020304" pitchFamily="2"/>
              </a:rPr>
              <a:t>0 3A60/1</a:t>
            </a:r>
            <a:r>
              <a:rPr lang="en-US" sz="2169" b="1" spc="-19" dirty="0">
                <a:solidFill>
                  <a:srgbClr val="000000"/>
                </a:solidFill>
                <a:latin typeface="Calibri" panose="02020603050405020304" pitchFamily="2"/>
              </a:rPr>
              <a:t>H</a:t>
            </a:r>
            <a:r>
              <a:rPr lang="en-US" sz="1697" b="1" spc="-19" dirty="0">
                <a:solidFill>
                  <a:srgbClr val="000000"/>
                </a:solidFill>
                <a:latin typeface="Tahoma" panose="02020603050405020304" pitchFamily="2"/>
              </a:rPr>
              <a:t>BA</a:t>
            </a:r>
            <a:r>
              <a:rPr lang="en-US" sz="2169" b="1" spc="-19" dirty="0">
                <a:solidFill>
                  <a:srgbClr val="000000"/>
                </a:solidFill>
                <a:latin typeface="Calibri" panose="02020603050405020304" pitchFamily="2"/>
              </a:rPr>
              <a:t>H</a:t>
            </a:r>
            <a:r>
              <a:rPr lang="en-US" sz="1697" b="1" spc="-19" dirty="0">
                <a:solidFill>
                  <a:srgbClr val="000000"/>
                </a:solidFill>
                <a:latin typeface="Tahoma" panose="02020603050405020304" pitchFamily="2"/>
              </a:rPr>
              <a:t>E CTPA</a:t>
            </a:r>
            <a:r>
              <a:rPr lang="en-US" sz="2169" b="1" spc="-19" dirty="0">
                <a:solidFill>
                  <a:srgbClr val="000000"/>
                </a:solidFill>
                <a:latin typeface="Calibri" panose="02020603050405020304" pitchFamily="2"/>
              </a:rPr>
              <a:t>A</a:t>
            </a:r>
            <a:r>
              <a:rPr lang="en-US" sz="1697" b="1" spc="-19" dirty="0">
                <a:solidFill>
                  <a:srgbClr val="000000"/>
                </a:solidFill>
                <a:latin typeface="Tahoma" panose="02020603050405020304" pitchFamily="2"/>
              </a:rPr>
              <a:t>ATE</a:t>
            </a:r>
            <a:r>
              <a:rPr lang="en-US" sz="2169" b="1" spc="-19" dirty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206796" y="1778000"/>
            <a:ext cx="1656086" cy="4622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886"/>
              </a:lnSpc>
              <a:spcBef>
                <a:spcPts val="547"/>
              </a:spcBef>
              <a:spcAft>
                <a:spcPts val="8156"/>
              </a:spcAft>
              <a:defRPr>
                <a:latin typeface="Arial" panose="020B0604020202020204" pitchFamily="34" charset="0"/>
              </a:defRPr>
            </a:lvl1pPr>
          </a:lstStyle>
          <a:p>
            <a:pPr marL="9144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86" spc="0" dirty="0" err="1">
                <a:solidFill>
                  <a:srgbClr val="000000"/>
                </a:solidFill>
                <a:latin typeface="Calibri" panose="02020603050405020304" pitchFamily="2"/>
              </a:rPr>
              <a:t>Анкилозиращ</a:t>
            </a:r>
            <a:r>
              <a:rPr lang="en-US" sz="1886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886" spc="0" dirty="0" err="1">
                <a:solidFill>
                  <a:srgbClr val="000000"/>
                </a:solidFill>
                <a:latin typeface="Calibri" panose="02020603050405020304" pitchFamily="2"/>
              </a:rPr>
              <a:t>спондилит</a:t>
            </a:r>
            <a:r>
              <a:rPr lang="en-US" sz="1886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0" marR="0" indent="0" algn="ctr">
              <a:lnSpc>
                <a:spcPts val="1000"/>
              </a:lnSpc>
              <a:spcBef>
                <a:spcPts val="290"/>
              </a:spcBef>
              <a:spcAft>
                <a:spcPts val="4325"/>
              </a:spcAft>
            </a:pPr>
            <a:r>
              <a:rPr lang="en-US" sz="1886" spc="-28" dirty="0">
                <a:solidFill>
                  <a:srgbClr val="000000"/>
                </a:solidFill>
                <a:latin typeface="Calibri" panose="02020603050405020304" pitchFamily="2"/>
              </a:rPr>
              <a:t>27%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0190376" y="2814321"/>
            <a:ext cx="1350734" cy="526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886"/>
              </a:lnSpc>
              <a:spcBef>
                <a:spcPts val="528"/>
              </a:spcBef>
              <a:spcAft>
                <a:spcPts val="651"/>
              </a:spcAft>
              <a:defRPr>
                <a:latin typeface="Arial" panose="020B0604020202020204" pitchFamily="34" charset="0"/>
              </a:defRPr>
            </a:lvl1pPr>
          </a:lstStyle>
          <a:p>
            <a:pPr marL="18288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886" spc="-19" dirty="0" err="1">
                <a:solidFill>
                  <a:srgbClr val="000000"/>
                </a:solidFill>
                <a:latin typeface="Calibri" panose="02020603050405020304" pitchFamily="2"/>
              </a:rPr>
              <a:t>Ревматоиден</a:t>
            </a:r>
            <a:r>
              <a:rPr lang="en-US" sz="1886" spc="-19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  <a:r>
              <a:rPr lang="en-US" sz="1886" spc="-19" dirty="0" err="1">
                <a:solidFill>
                  <a:srgbClr val="000000"/>
                </a:solidFill>
                <a:latin typeface="Calibri" panose="02020603050405020304" pitchFamily="2"/>
              </a:rPr>
              <a:t>артрит</a:t>
            </a:r>
            <a:r>
              <a:rPr lang="en-US" sz="1886" spc="-19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0" marR="0" indent="0" algn="ctr">
              <a:lnSpc>
                <a:spcPts val="1000"/>
              </a:lnSpc>
              <a:spcBef>
                <a:spcPts val="280"/>
              </a:spcBef>
              <a:spcAft>
                <a:spcPts val="345"/>
              </a:spcAft>
            </a:pPr>
            <a:r>
              <a:rPr lang="en-US" sz="1886" spc="-28" dirty="0">
                <a:solidFill>
                  <a:srgbClr val="000000"/>
                </a:solidFill>
                <a:latin typeface="Calibri" panose="02020603050405020304" pitchFamily="2"/>
              </a:rPr>
              <a:t>53%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206796" y="3340735"/>
            <a:ext cx="1885998" cy="2302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ctr">
              <a:lnSpc>
                <a:spcPts val="1886"/>
              </a:lnSpc>
              <a:spcBef>
                <a:spcPts val="528"/>
              </a:spcBef>
              <a:spcAft>
                <a:spcPts val="27570"/>
              </a:spcAft>
              <a:defRPr>
                <a:latin typeface="Arial" panose="020B0604020202020204" pitchFamily="34" charset="0"/>
              </a:defRPr>
            </a:lvl1pPr>
          </a:lstStyle>
          <a:p>
            <a:pPr marL="22860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886" spc="0" dirty="0">
                <a:solidFill>
                  <a:srgbClr val="000000"/>
                </a:solidFill>
                <a:latin typeface="Calibri" panose="02020603050405020304" pitchFamily="2"/>
              </a:rPr>
              <a:t>Псориатичен </a:t>
            </a:r>
            <a:r>
              <a:rPr lang="en-US" sz="1886" spc="0" dirty="0" err="1">
                <a:solidFill>
                  <a:srgbClr val="000000"/>
                </a:solidFill>
                <a:latin typeface="Calibri" panose="02020603050405020304" pitchFamily="2"/>
              </a:rPr>
              <a:t>артрит</a:t>
            </a:r>
            <a:r>
              <a:rPr lang="en-US" sz="1886" spc="0" dirty="0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  <a:p>
            <a:pPr marL="0" marR="0" indent="0" algn="ctr">
              <a:lnSpc>
                <a:spcPts val="1000"/>
              </a:lnSpc>
              <a:spcBef>
                <a:spcPts val="280"/>
              </a:spcBef>
              <a:spcAft>
                <a:spcPts val="14620"/>
              </a:spcAft>
            </a:pPr>
            <a:r>
              <a:rPr lang="en-US" sz="1886" spc="-28" dirty="0">
                <a:solidFill>
                  <a:srgbClr val="000000"/>
                </a:solidFill>
                <a:latin typeface="Calibri" panose="02020603050405020304" pitchFamily="2"/>
              </a:rPr>
              <a:t>20%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008017" y="5643246"/>
            <a:ext cx="7208703" cy="688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670" rIns="0" bIns="0" anchor="t"/>
          <a:lstStyle>
            <a:lvl1pPr marL="0" marR="0" indent="0" algn="ctr">
              <a:lnSpc>
                <a:spcPts val="2074"/>
              </a:lnSpc>
              <a:spcAft>
                <a:spcPts val="7637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ctr">
              <a:lnSpc>
                <a:spcPts val="1100"/>
              </a:lnSpc>
              <a:spcAft>
                <a:spcPts val="4050"/>
              </a:spcAft>
            </a:pPr>
            <a:r>
              <a:rPr lang="en-US" sz="2169" b="1" spc="-28" dirty="0">
                <a:solidFill>
                  <a:srgbClr val="000000"/>
                </a:solidFill>
                <a:latin typeface="Calibri" panose="02020603050405020304" pitchFamily="2"/>
              </a:rPr>
              <a:t>2.</a:t>
            </a:r>
            <a:r>
              <a:rPr lang="en-US" sz="1697" b="1" spc="-28" dirty="0">
                <a:solidFill>
                  <a:srgbClr val="000000"/>
                </a:solidFill>
                <a:latin typeface="Tahoma" panose="02020603050405020304" pitchFamily="2"/>
              </a:rPr>
              <a:t>KO/1KO BPEME 6O/1E</a:t>
            </a:r>
            <a:r>
              <a:rPr lang="en-US" sz="2169" b="1" spc="-28" dirty="0">
                <a:solidFill>
                  <a:srgbClr val="000000"/>
                </a:solidFill>
                <a:latin typeface="Calibri" panose="02020603050405020304" pitchFamily="2"/>
              </a:rPr>
              <a:t>ДУ</a:t>
            </a:r>
            <a:r>
              <a:rPr lang="en-US" sz="1697" b="1" spc="-28" dirty="0">
                <a:solidFill>
                  <a:srgbClr val="000000"/>
                </a:solidFill>
                <a:latin typeface="Tahoma" panose="02020603050405020304" pitchFamily="2"/>
              </a:rPr>
              <a:t>BATE OT TOBA 3A6O/1ABAHE</a:t>
            </a:r>
            <a:r>
              <a:rPr lang="en-US" sz="2169" b="1" spc="-28" dirty="0">
                <a:solidFill>
                  <a:srgbClr val="000000"/>
                </a:solidFill>
                <a:latin typeface="Calibri" panose="02020603050405020304" pitchFamily="2"/>
              </a:rPr>
              <a:t>?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983582" y="6370320"/>
            <a:ext cx="453837" cy="207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9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886" spc="-189" dirty="0">
                <a:solidFill>
                  <a:srgbClr val="000000"/>
                </a:solidFill>
                <a:latin typeface="Calibri" panose="02020603050405020304" pitchFamily="2"/>
              </a:rPr>
              <a:t>0-1 г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4604231" y="6577331"/>
            <a:ext cx="5384973" cy="125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20"/>
              </a:lnSpc>
              <a:spcBef>
                <a:spcPts val="0"/>
              </a:spcBef>
              <a:spcAft>
                <a:spcPts val="0"/>
              </a:spcAft>
              <a:tabLst>
                <a:tab pos="5345564" algn="r"/>
              </a:tabLst>
              <a:defRPr>
                <a:latin typeface="Arial" panose="020B0604020202020204" pitchFamily="34" charset="0"/>
              </a:defRPr>
            </a:lvl1pPr>
          </a:lstStyle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1886" spc="-38" dirty="0">
                <a:solidFill>
                  <a:srgbClr val="000000"/>
                </a:solidFill>
                <a:latin typeface="Calibri" panose="02020603050405020304" pitchFamily="2"/>
              </a:rPr>
              <a:t>2%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2834640" algn="r"/>
              </a:tabLst>
            </a:pPr>
            <a:r>
              <a:rPr lang="en-US" sz="1886" spc="0" dirty="0">
                <a:solidFill>
                  <a:srgbClr val="000000"/>
                </a:solidFill>
                <a:latin typeface="Calibri" panose="02020603050405020304" pitchFamily="2"/>
              </a:rPr>
              <a:t>19% 1-5 г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439570" y="6744970"/>
            <a:ext cx="634653" cy="91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20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886" spc="160" dirty="0">
                <a:solidFill>
                  <a:srgbClr val="000000"/>
                </a:solidFill>
                <a:latin typeface="Calibri" panose="02020603050405020304" pitchFamily="2"/>
              </a:rPr>
              <a:t>25%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403057" y="6446520"/>
            <a:ext cx="804692" cy="106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509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1697" spc="-141" dirty="0">
                <a:solidFill>
                  <a:srgbClr val="000000"/>
                </a:solidFill>
                <a:latin typeface="Tahoma" panose="02020603050405020304" pitchFamily="2"/>
              </a:rPr>
              <a:t>Hag </a:t>
            </a:r>
            <a:r>
              <a:rPr lang="en-US" sz="1886" spc="-141" dirty="0">
                <a:solidFill>
                  <a:srgbClr val="000000"/>
                </a:solidFill>
                <a:latin typeface="Calibri" panose="02020603050405020304" pitchFamily="2"/>
              </a:rPr>
              <a:t>20 г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3008018" y="7452361"/>
            <a:ext cx="920846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1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886" spc="57" dirty="0">
                <a:solidFill>
                  <a:srgbClr val="000000"/>
                </a:solidFill>
                <a:latin typeface="Calibri" panose="02020603050405020304" pitchFamily="2"/>
              </a:rPr>
              <a:t>16-20 г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3151713" y="7616825"/>
            <a:ext cx="628666" cy="91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1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886" spc="141" dirty="0">
                <a:solidFill>
                  <a:srgbClr val="000000"/>
                </a:solidFill>
                <a:latin typeface="Calibri" panose="02020603050405020304" pitchFamily="2"/>
              </a:rPr>
              <a:t>12%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3898928" y="7946391"/>
            <a:ext cx="920846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1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886" spc="57" dirty="0">
                <a:solidFill>
                  <a:srgbClr val="000000"/>
                </a:solidFill>
                <a:latin typeface="Calibri" panose="02020603050405020304" pitchFamily="2"/>
              </a:rPr>
              <a:t>11-15 г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042623" y="8110855"/>
            <a:ext cx="628666" cy="91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20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886" spc="141" dirty="0">
                <a:solidFill>
                  <a:srgbClr val="000000"/>
                </a:solidFill>
                <a:latin typeface="Calibri" panose="02020603050405020304" pitchFamily="2"/>
              </a:rPr>
              <a:t>12%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457653" y="8031481"/>
            <a:ext cx="799903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131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1886" spc="75" dirty="0">
                <a:solidFill>
                  <a:srgbClr val="000000"/>
                </a:solidFill>
                <a:latin typeface="Calibri" panose="02020603050405020304" pitchFamily="2"/>
              </a:rPr>
              <a:t>6-10 г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8543871" y="8195945"/>
            <a:ext cx="633456" cy="91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0" indent="0" algn="l">
              <a:lnSpc>
                <a:spcPts val="1320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886" spc="170" dirty="0">
                <a:solidFill>
                  <a:srgbClr val="000000"/>
                </a:solidFill>
                <a:latin typeface="Calibri" panose="02020603050405020304" pitchFamily="2"/>
              </a:rPr>
              <a:t>30%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2367357" y="10109201"/>
            <a:ext cx="210753" cy="1225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/>
          <a:lstStyle>
            <a:lvl1pPr marL="0" marR="0" indent="0" algn="l">
              <a:lnSpc>
                <a:spcPts val="1320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509" spc="0" dirty="0">
                <a:solidFill>
                  <a:srgbClr val="000000"/>
                </a:solidFill>
                <a:latin typeface="Tahoma" panose="02020603050405020304" pitchFamily="2"/>
              </a:rPr>
              <a:t>1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2358975" y="10121901"/>
            <a:ext cx="222727" cy="107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>
            <a:lvl1pPr marL="0" marR="0" indent="0" algn="l">
              <a:lnSpc>
                <a:spcPts val="1320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320" spc="0" dirty="0">
                <a:solidFill>
                  <a:srgbClr val="000000"/>
                </a:solidFill>
                <a:latin typeface="Tahoma" panose="02020603050405020304" pitchFamily="2"/>
              </a:rPr>
              <a:t>2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198515" y="10115551"/>
            <a:ext cx="433480" cy="114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>
            <a:lvl1pPr marL="0" marR="0" indent="0" algn="l">
              <a:lnSpc>
                <a:spcPts val="1320"/>
              </a:lnSpc>
              <a:spcAft>
                <a:spcPts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1414" spc="245" dirty="0">
                <a:solidFill>
                  <a:srgbClr val="000000"/>
                </a:solidFill>
                <a:latin typeface="Tahoma" panose="02020603050405020304" pitchFamily="2"/>
              </a:rPr>
              <a:t>17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8111568" y="6985636"/>
            <a:ext cx="431085" cy="113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>
            <a:lvl1pPr marL="0" marR="0" indent="0" algn="l">
              <a:lnSpc>
                <a:spcPts val="1509"/>
              </a:lnSpc>
              <a:spcAft>
                <a:spcPts val="38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indent="0" algn="l">
              <a:lnSpc>
                <a:spcPts val="800"/>
              </a:lnSpc>
              <a:spcAft>
                <a:spcPts val="20"/>
              </a:spcAft>
            </a:pPr>
            <a:r>
              <a:rPr lang="en-US" sz="1320" spc="302" dirty="0">
                <a:solidFill>
                  <a:srgbClr val="000000"/>
                </a:solidFill>
                <a:latin typeface="Tahoma" panose="02020603050405020304" pitchFamily="2"/>
              </a:rPr>
              <a:t>37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429823" y="635000"/>
            <a:ext cx="9479895" cy="1239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>
            <a:lvl1pPr marL="0" marR="43109" indent="0" algn="r">
              <a:lnSpc>
                <a:spcPts val="2640"/>
              </a:lnSpc>
              <a:spcAft>
                <a:spcPts val="15803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22860" indent="0" algn="r">
              <a:lnSpc>
                <a:spcPts val="1400"/>
              </a:lnSpc>
              <a:spcAft>
                <a:spcPts val="8380"/>
              </a:spcAft>
            </a:pPr>
            <a:r>
              <a:rPr lang="en-US" sz="2263" b="1" u="sng" spc="0" dirty="0">
                <a:solidFill>
                  <a:srgbClr val="000000"/>
                </a:solidFill>
                <a:latin typeface="Times New Roman" panose="02020603050405020304" pitchFamily="1"/>
              </a:rPr>
              <a:t>АСОЦИАЦИЯ НА ПАЦИЕНТИТЕ С РЕВМАТОИДЕН </a:t>
            </a:r>
            <a:r>
              <a:rPr lang="en-US" sz="2263" b="1" spc="0" dirty="0">
                <a:solidFill>
                  <a:srgbClr val="000000"/>
                </a:solidFill>
                <a:latin typeface="Times New Roman" panose="02020603050405020304" pitchFamily="1"/>
              </a:rPr>
              <a:t>АРТРИТ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429823" y="3846197"/>
            <a:ext cx="9479895" cy="768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" rIns="0" bIns="0" anchor="t"/>
          <a:lstStyle>
            <a:lvl1pPr marL="0" marR="43109" indent="0" algn="ctr">
              <a:lnSpc>
                <a:spcPts val="4337"/>
              </a:lnSpc>
              <a:spcBef>
                <a:spcPts val="726"/>
              </a:spcBef>
              <a:spcAft>
                <a:spcPts val="1999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22860" indent="0" algn="r">
              <a:lnSpc>
                <a:spcPts val="2300"/>
              </a:lnSpc>
              <a:spcAft>
                <a:spcPts val="0"/>
              </a:spcAft>
            </a:pP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Проблеми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и </a:t>
            </a: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нагласи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на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страдащите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от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  <a:p>
            <a:pPr marL="0" marR="22860" indent="0" algn="ctr">
              <a:lnSpc>
                <a:spcPts val="2300"/>
              </a:lnSpc>
              <a:spcBef>
                <a:spcPts val="385"/>
              </a:spcBef>
              <a:spcAft>
                <a:spcPts val="1060"/>
              </a:spcAft>
            </a:pP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ревматични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  <a:r>
              <a:rPr lang="en-US" sz="3772" b="1" spc="0" dirty="0" err="1">
                <a:solidFill>
                  <a:srgbClr val="000000"/>
                </a:solidFill>
                <a:latin typeface="Times New Roman" panose="02020603050405020304" pitchFamily="1"/>
              </a:rPr>
              <a:t>заболявания</a:t>
            </a:r>
            <a:r>
              <a:rPr lang="en-US" sz="3772" b="1" spc="0" dirty="0">
                <a:solidFill>
                  <a:srgbClr val="000000"/>
                </a:solidFill>
                <a:latin typeface="Times New Roman" panose="02020603050405020304" pitchFamily="1"/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429823" y="4615182"/>
            <a:ext cx="9479895" cy="40405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>
            <a:lvl1pPr marL="0" marR="43109" indent="0" algn="ctr">
              <a:lnSpc>
                <a:spcPts val="3206"/>
              </a:lnSpc>
              <a:spcAft>
                <a:spcPts val="47239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22860" indent="0" algn="ctr">
              <a:lnSpc>
                <a:spcPts val="1700"/>
              </a:lnSpc>
              <a:spcAft>
                <a:spcPts val="25050"/>
              </a:spcAft>
            </a:pP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РЕЗУЛТАТИ ОТ СОЦИОЛОГИЧЕСКО ПРОУЧВАНЕ </a:t>
            </a:r>
            <a:r>
              <a:rPr dirty="0"/>
              <a:t/>
            </a:r>
            <a:br>
              <a:rPr dirty="0"/>
            </a:b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ПРОВЕДЕНО ПО МЕТОДА НА ПОЛУСТАНДАРТИЗИРАНОТО 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„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FACE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-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TO FACE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” 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ИНТЕРВЮ </a:t>
            </a:r>
            <a:r>
              <a:rPr dirty="0"/>
              <a:t/>
            </a:r>
            <a:br>
              <a:rPr dirty="0"/>
            </a:b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В ПЕРИОДА СЕПТЕМВРИ 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2016 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Г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. – 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ФЕВРУАРИ 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2017 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Г </a:t>
            </a:r>
            <a:r>
              <a:rPr dirty="0"/>
              <a:t/>
            </a:r>
            <a:br>
              <a:rPr dirty="0"/>
            </a:b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РЕАЛИЗИРАНИ 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300 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ИНТЕРВЮТА С ЛИЦА</a:t>
            </a:r>
            <a:r>
              <a:rPr lang="en-US" sz="2263" i="1" spc="-9" dirty="0">
                <a:solidFill>
                  <a:srgbClr val="000000"/>
                </a:solidFill>
                <a:latin typeface="Times New Roman" panose="02020603050405020304" pitchFamily="1"/>
              </a:rPr>
              <a:t>, </a:t>
            </a:r>
            <a:r>
              <a:rPr lang="en-US" sz="1792" i="1" spc="-9" dirty="0">
                <a:solidFill>
                  <a:srgbClr val="000000"/>
                </a:solidFill>
                <a:latin typeface="Times New Roman" panose="02020603050405020304" pitchFamily="1"/>
              </a:rPr>
              <a:t>СТРАДАЩИ ОТ РЕВМАТИЧНИ ЗАБОЛЯВАНИЯ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429823" y="8655687"/>
            <a:ext cx="9479895" cy="2724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>
            <a:lvl1pPr marL="0" marR="43109" indent="0" algn="ctr">
              <a:lnSpc>
                <a:spcPts val="3394"/>
              </a:lnSpc>
              <a:spcAft>
                <a:spcPts val="547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22860" indent="0" algn="ctr">
              <a:lnSpc>
                <a:spcPts val="1800"/>
              </a:lnSpc>
              <a:spcAft>
                <a:spcPts val="290"/>
              </a:spcAft>
            </a:pPr>
            <a:r>
              <a:rPr lang="en-US" sz="2357" b="1" spc="-9" dirty="0">
                <a:solidFill>
                  <a:srgbClr val="000000"/>
                </a:solidFill>
                <a:latin typeface="Times New Roman" panose="02020603050405020304" pitchFamily="1"/>
              </a:rPr>
              <a:t>МАРТ</a:t>
            </a:r>
            <a:r>
              <a:rPr lang="en-US" sz="3017" b="1" spc="-9" dirty="0">
                <a:solidFill>
                  <a:srgbClr val="000000"/>
                </a:solidFill>
                <a:latin typeface="Times New Roman" panose="02020603050405020304" pitchFamily="1"/>
              </a:rPr>
              <a:t>, 2017 </a:t>
            </a:r>
            <a:r>
              <a:rPr lang="en-US" sz="2357" b="1" spc="-9" dirty="0">
                <a:solidFill>
                  <a:srgbClr val="000000"/>
                </a:solidFill>
                <a:latin typeface="Times New Roman" panose="02020603050405020304" pitchFamily="1"/>
              </a:rPr>
              <a:t>Г</a:t>
            </a:r>
            <a:r>
              <a:rPr lang="en-US" sz="3017" b="1" spc="-9" dirty="0">
                <a:solidFill>
                  <a:srgbClr val="000000"/>
                </a:solidFill>
                <a:latin typeface="Times New Roman" panose="02020603050405020304" pitchFamily="1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646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B89FEA-F198-416F-8768-BB7F815EC1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55750" cy="10691814"/>
          </a:xfrm>
          <a:prstGeom prst="rect">
            <a:avLst/>
          </a:prstGeom>
        </p:spPr>
      </p:pic>
      <p:pic>
        <p:nvPicPr>
          <p:cNvPr id="8" name="Picture 7" descr="A picture containing animal, worm&#10;&#10;Description generated with very high confidence">
            <a:extLst>
              <a:ext uri="{FF2B5EF4-FFF2-40B4-BE49-F238E27FC236}">
                <a16:creationId xmlns="" xmlns:a16="http://schemas.microsoft.com/office/drawing/2014/main" id="{A0450941-A682-4F34-9F6A-C9AAE911C4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2"/>
            <a:ext cx="14255750" cy="107296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85" r:id="rId4"/>
    <p:sldLayoutId id="2147483746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ikolay.nedyalkov@apra-bg.or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75819E0-6BE3-4025-8322-C505193404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00" y="33150"/>
            <a:ext cx="14255750" cy="1069181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75147" y="2075624"/>
            <a:ext cx="3024336" cy="196228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92" rIns="0" bIns="0" anchor="t"/>
          <a:lstStyle/>
          <a:p>
            <a:pPr algn="ctr"/>
            <a:r>
              <a:rPr lang="en-US" sz="1600" b="1" u="sng" dirty="0">
                <a:solidFill>
                  <a:srgbClr val="00AF8F"/>
                </a:solidFill>
              </a:rPr>
              <a:t>АСОЦИАЦИЯ НА ПАЦИЕНТИТЕ С РЕВМАТОИДЕН АРТРИТ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215194" y="2746912"/>
            <a:ext cx="7848872" cy="263214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77" rIns="0" bIns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bg-BG" sz="4800" b="1" dirty="0" smtClean="0">
                <a:solidFill>
                  <a:srgbClr val="F78806"/>
                </a:solidFill>
              </a:rPr>
              <a:t>Н</a:t>
            </a:r>
            <a:r>
              <a:rPr lang="en-US" sz="4800" b="1" dirty="0" err="1" smtClean="0">
                <a:solidFill>
                  <a:srgbClr val="F78806"/>
                </a:solidFill>
              </a:rPr>
              <a:t>агласи</a:t>
            </a:r>
            <a:r>
              <a:rPr lang="bg-BG" sz="4800" b="1" dirty="0" smtClean="0">
                <a:solidFill>
                  <a:srgbClr val="F78806"/>
                </a:solidFill>
              </a:rPr>
              <a:t> и </a:t>
            </a:r>
            <a:r>
              <a:rPr lang="bg-BG" sz="4800" b="1" dirty="0">
                <a:solidFill>
                  <a:srgbClr val="F78806"/>
                </a:solidFill>
              </a:rPr>
              <a:t>п</a:t>
            </a:r>
            <a:r>
              <a:rPr lang="bg-BG" sz="4800" b="1" dirty="0" smtClean="0">
                <a:solidFill>
                  <a:srgbClr val="F78806"/>
                </a:solidFill>
              </a:rPr>
              <a:t>редизвикателства пред пациентите с </a:t>
            </a:r>
            <a:r>
              <a:rPr lang="en-US" sz="4800" b="1" dirty="0" err="1" smtClean="0">
                <a:solidFill>
                  <a:srgbClr val="F78806"/>
                </a:solidFill>
              </a:rPr>
              <a:t>ревматични</a:t>
            </a:r>
            <a:r>
              <a:rPr lang="en-US" sz="4800" b="1" dirty="0" smtClean="0">
                <a:solidFill>
                  <a:srgbClr val="F78806"/>
                </a:solidFill>
              </a:rPr>
              <a:t> </a:t>
            </a:r>
            <a:r>
              <a:rPr lang="en-US" sz="4800" b="1" dirty="0" err="1">
                <a:solidFill>
                  <a:srgbClr val="F78806"/>
                </a:solidFill>
              </a:rPr>
              <a:t>заболявания</a:t>
            </a:r>
            <a:r>
              <a:rPr lang="en-US" sz="4800" b="1" dirty="0">
                <a:solidFill>
                  <a:srgbClr val="F78806"/>
                </a:solidFill>
              </a:rPr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399682" y="7146106"/>
            <a:ext cx="9479895" cy="298249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ctr">
              <a:lnSpc>
                <a:spcPts val="3206"/>
              </a:lnSpc>
              <a:spcAft>
                <a:spcPts val="47239"/>
              </a:spcAft>
            </a:pPr>
            <a:r>
              <a:rPr lang="en-US" sz="2400" i="1" spc="-9" dirty="0">
                <a:solidFill>
                  <a:srgbClr val="000000"/>
                </a:solidFill>
              </a:rPr>
              <a:t>РЕЗУЛТАТИ ОТ СОЦИОЛОГИЧЕСКО </a:t>
            </a:r>
            <a:r>
              <a:rPr lang="en-US" sz="2400" i="1" spc="-9" dirty="0" smtClean="0">
                <a:solidFill>
                  <a:srgbClr val="000000"/>
                </a:solidFill>
              </a:rPr>
              <a:t>ПРОУЧВАНЕ</a:t>
            </a:r>
            <a:r>
              <a:rPr lang="bg-BG" sz="2400" i="1" spc="-9" dirty="0" smtClean="0">
                <a:solidFill>
                  <a:srgbClr val="000000"/>
                </a:solidFill>
              </a:rPr>
              <a:t>,</a:t>
            </a:r>
            <a:r>
              <a:rPr lang="en-US" sz="2400" i="1" spc="-9" dirty="0" smtClean="0">
                <a:solidFill>
                  <a:srgbClr val="000000"/>
                </a:solidFill>
              </a:rPr>
              <a:t> </a:t>
            </a:r>
            <a:r>
              <a:rPr sz="2400" dirty="0"/>
              <a:t/>
            </a:r>
            <a:br>
              <a:rPr sz="2400" dirty="0"/>
            </a:br>
            <a:r>
              <a:rPr lang="en-US" sz="2400" i="1" spc="-9" dirty="0">
                <a:solidFill>
                  <a:srgbClr val="000000"/>
                </a:solidFill>
              </a:rPr>
              <a:t>ПРОВЕДЕНО ПО </a:t>
            </a:r>
            <a:r>
              <a:rPr lang="en-US" sz="2400" i="1" spc="-9" dirty="0" smtClean="0">
                <a:solidFill>
                  <a:srgbClr val="000000"/>
                </a:solidFill>
              </a:rPr>
              <a:t>МЕТОДА</a:t>
            </a:r>
            <a:r>
              <a:rPr lang="bg-BG" sz="2400" i="1" spc="-9" dirty="0" smtClean="0">
                <a:solidFill>
                  <a:srgbClr val="000000"/>
                </a:solidFill>
              </a:rPr>
              <a:t> </a:t>
            </a:r>
            <a:r>
              <a:rPr lang="en-US" sz="2400" i="1" spc="-9" dirty="0" smtClean="0">
                <a:solidFill>
                  <a:srgbClr val="000000"/>
                </a:solidFill>
              </a:rPr>
              <a:t>„FACE-TO</a:t>
            </a:r>
            <a:r>
              <a:rPr lang="en-US" sz="2400" i="1" spc="-9" dirty="0">
                <a:solidFill>
                  <a:srgbClr val="000000"/>
                </a:solidFill>
              </a:rPr>
              <a:t>-</a:t>
            </a:r>
            <a:r>
              <a:rPr lang="en-US" sz="2400" i="1" spc="-9" dirty="0" smtClean="0">
                <a:solidFill>
                  <a:srgbClr val="000000"/>
                </a:solidFill>
              </a:rPr>
              <a:t>FACE</a:t>
            </a:r>
            <a:r>
              <a:rPr lang="en-US" sz="2400" i="1" spc="-9" dirty="0">
                <a:solidFill>
                  <a:srgbClr val="000000"/>
                </a:solidFill>
              </a:rPr>
              <a:t>” ИНТЕРВЮ </a:t>
            </a:r>
            <a:r>
              <a:rPr sz="2400" dirty="0"/>
              <a:t/>
            </a:r>
            <a:br>
              <a:rPr sz="2400" dirty="0"/>
            </a:br>
            <a:r>
              <a:rPr lang="en-US" sz="2400" i="1" spc="-9" dirty="0">
                <a:solidFill>
                  <a:srgbClr val="000000"/>
                </a:solidFill>
              </a:rPr>
              <a:t>В ПЕРИОДА СЕПТЕМВРИ 2016 Г. – ФЕВРУАРИ 2017 </a:t>
            </a:r>
            <a:r>
              <a:rPr lang="en-US" sz="2400" i="1" spc="-9" dirty="0" smtClean="0">
                <a:solidFill>
                  <a:srgbClr val="000000"/>
                </a:solidFill>
              </a:rPr>
              <a:t>Г</a:t>
            </a:r>
            <a:r>
              <a:rPr lang="bg-BG" sz="2400" i="1" spc="-9" dirty="0" smtClean="0">
                <a:solidFill>
                  <a:srgbClr val="000000"/>
                </a:solidFill>
              </a:rPr>
              <a:t>.</a:t>
            </a:r>
            <a:r>
              <a:rPr lang="en-US" sz="2400" i="1" spc="-9" dirty="0" smtClean="0">
                <a:solidFill>
                  <a:srgbClr val="000000"/>
                </a:solidFill>
              </a:rPr>
              <a:t> </a:t>
            </a:r>
            <a:r>
              <a:rPr sz="2400" dirty="0"/>
              <a:t/>
            </a:r>
            <a:br>
              <a:rPr sz="2400" dirty="0"/>
            </a:br>
            <a:r>
              <a:rPr lang="en-US" sz="2400" i="1" spc="-9" dirty="0" smtClean="0">
                <a:solidFill>
                  <a:srgbClr val="000000"/>
                </a:solidFill>
              </a:rPr>
              <a:t>РЕАЛИЗИРАНИ</a:t>
            </a:r>
            <a:r>
              <a:rPr lang="bg-BG" sz="2400" i="1" spc="-9" dirty="0" smtClean="0">
                <a:solidFill>
                  <a:srgbClr val="000000"/>
                </a:solidFill>
              </a:rPr>
              <a:t> </a:t>
            </a:r>
            <a:r>
              <a:rPr lang="en-US" sz="2400" i="1" spc="-9" dirty="0" smtClean="0">
                <a:solidFill>
                  <a:srgbClr val="000000"/>
                </a:solidFill>
              </a:rPr>
              <a:t>300 </a:t>
            </a:r>
            <a:r>
              <a:rPr lang="en-US" sz="2400" i="1" spc="-9" dirty="0">
                <a:solidFill>
                  <a:srgbClr val="000000"/>
                </a:solidFill>
              </a:rPr>
              <a:t>ИНТЕРВЮТА С ЛИЦА, </a:t>
            </a:r>
            <a:br>
              <a:rPr lang="en-US" sz="2400" i="1" spc="-9" dirty="0">
                <a:solidFill>
                  <a:srgbClr val="000000"/>
                </a:solidFill>
              </a:rPr>
            </a:br>
            <a:r>
              <a:rPr lang="en-US" sz="2400" i="1" spc="-9" dirty="0">
                <a:solidFill>
                  <a:srgbClr val="000000"/>
                </a:solidFill>
              </a:rPr>
              <a:t>СТРАДАЩИ ОТ РЕВМАТИЧНИ ЗАБОЛЯВАНИЯ </a:t>
            </a:r>
          </a:p>
        </p:txBody>
      </p:sp>
    </p:spTree>
    <p:extLst>
      <p:ext uri="{BB962C8B-B14F-4D97-AF65-F5344CB8AC3E}">
        <p14:creationId xmlns:p14="http://schemas.microsoft.com/office/powerpoint/2010/main" val="22429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1425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439243" y="1457474"/>
          <a:ext cx="11377264" cy="813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СПОРЕД ВАС ПО-ДОБРО ЛИ Е ЛЕЧЕНИЕТО С БИОЛОГИЧНИ МЕДИКАМЕНТИ?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1425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63179" y="2177554"/>
          <a:ext cx="12787832" cy="760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 СПОРЕД ВАС ПЕРИОДИЧНИТЕ ПРЕГЛЕДИ ПОМАГАТ ЛИ ЗА ПРАВИЛНОТО ЛЕЧЕНИЕ?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3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425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548360"/>
              </p:ext>
            </p:extLst>
          </p:nvPr>
        </p:nvGraphicFramePr>
        <p:xfrm>
          <a:off x="0" y="1276380"/>
          <a:ext cx="17353928" cy="9534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 АКО СМЯТАТЕ,ЧЕ ПЕРИОДИЧНИТЕ ПРЕГЛЕДИ НЕ СПОМАГАТ ЗА ПРАВИЛНОТО ЛЕЧЕНИЕ , КОЯ Е ПРИЧИНАТА ЗА ТОВА (%)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11. КАК ВАШИ ПОЗНАТИ С РЕВМАТИЧНО ЗАБОЛЯВАНЕ, КОИТО ПОЛЗВАТ БИОЛОГИЧНИ МЕДИКАМЕНТИ, ОЦЕНЯВАТ ЕФЕКТА ОТ ЛЕЧЕНИЕТО?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1425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1727275" y="2465586"/>
          <a:ext cx="11017224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518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9">
            <a:extLst>
              <a:ext uri="{FF2B5EF4-FFF2-40B4-BE49-F238E27FC236}">
                <a16:creationId xmlns="" xmlns:a16="http://schemas.microsoft.com/office/drawing/2014/main" id="{1CC56F6E-EE23-4979-92CE-D9D310630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72325"/>
              </p:ext>
            </p:extLst>
          </p:nvPr>
        </p:nvGraphicFramePr>
        <p:xfrm>
          <a:off x="28849" y="1385466"/>
          <a:ext cx="5320207" cy="3366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0">
            <a:extLst>
              <a:ext uri="{FF2B5EF4-FFF2-40B4-BE49-F238E27FC236}">
                <a16:creationId xmlns="" xmlns:a16="http://schemas.microsoft.com/office/drawing/2014/main" id="{1CC56F6E-EE23-4979-92CE-D9D310630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19440"/>
              </p:ext>
            </p:extLst>
          </p:nvPr>
        </p:nvGraphicFramePr>
        <p:xfrm>
          <a:off x="269911" y="5599081"/>
          <a:ext cx="13177464" cy="367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ДЕМОГРАФСКИ ДАННИ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99883" y="1457474"/>
          <a:ext cx="6192689" cy="3863742"/>
        </p:xfrm>
        <a:graphic>
          <a:graphicData uri="http://schemas.openxmlformats.org/drawingml/2006/table">
            <a:tbl>
              <a:tblPr/>
              <a:tblGrid>
                <a:gridCol w="1514414"/>
                <a:gridCol w="2946696"/>
                <a:gridCol w="1731579"/>
              </a:tblGrid>
              <a:tr h="563719">
                <a:tc rowSpan="5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Възраст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 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 29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  <a:tr h="506116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 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 39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11,3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  <a:tr h="56371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 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 49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17,0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  <a:tr h="56371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 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 59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27,7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  <a:tr h="53903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над 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59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39,0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  <a:tr h="563719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общо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2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r>
                        <a:rPr lang="bg-BG" sz="2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  <a:tr h="56371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брой анкетирани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5C4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5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39243" y="1308545"/>
          <a:ext cx="10873209" cy="6705600"/>
        </p:xfrm>
        <a:graphic>
          <a:graphicData uri="http://schemas.openxmlformats.org/drawingml/2006/table">
            <a:tbl>
              <a:tblPr/>
              <a:tblGrid>
                <a:gridCol w="3908669"/>
                <a:gridCol w="4750380"/>
                <a:gridCol w="2214160"/>
              </a:tblGrid>
              <a:tr h="306070">
                <a:tc rowSpan="11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МЕСТОЖИВЕЕНЕ</a:t>
                      </a:r>
                      <a:endParaRPr lang="en-US" sz="28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БЛАГОЕВГРАД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БУРГАС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ВАРНА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ВЕЛИКО ТЪРНОВО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ВИДИН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ВРАЦА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ГАБРОВО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ДОБРИЧ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КЪРДЖАЛИ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КЮСТЕНДИЛ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ЛОВЕЧ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431131" y="305346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ДЕМОГРАФСКИ ДАННИ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39243" y="1308545"/>
          <a:ext cx="10873209" cy="6299200"/>
        </p:xfrm>
        <a:graphic>
          <a:graphicData uri="http://schemas.openxmlformats.org/drawingml/2006/table">
            <a:tbl>
              <a:tblPr/>
              <a:tblGrid>
                <a:gridCol w="3908669"/>
                <a:gridCol w="4750380"/>
                <a:gridCol w="2214160"/>
              </a:tblGrid>
              <a:tr h="306070">
                <a:tc rowSpan="10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bg-BG" sz="2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МЕСТОЖИВЕЕНЕ</a:t>
                      </a:r>
                      <a:endParaRPr lang="en-US" sz="28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МОНТАНА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ПАЗАРДЖИК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ПЕРНИК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6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ПЛЕВЕН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ПЛОВДИВ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14,4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РАЗГРАД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РУСЕ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СИЛИСТРА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2,0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СЛИВЕН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1,7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СМОЛЯН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</a:t>
                      </a:r>
                      <a:r>
                        <a:rPr lang="bg-BG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42090"/>
              </p:ext>
            </p:extLst>
          </p:nvPr>
        </p:nvGraphicFramePr>
        <p:xfrm>
          <a:off x="1439243" y="1308545"/>
          <a:ext cx="10873209" cy="5689600"/>
        </p:xfrm>
        <a:graphic>
          <a:graphicData uri="http://schemas.openxmlformats.org/drawingml/2006/table">
            <a:tbl>
              <a:tblPr/>
              <a:tblGrid>
                <a:gridCol w="3908669"/>
                <a:gridCol w="5380363"/>
                <a:gridCol w="1584177"/>
              </a:tblGrid>
              <a:tr h="306070">
                <a:tc rowSpan="8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МЕСТОЖИВЕЕНЕ</a:t>
                      </a:r>
                      <a:endParaRPr lang="en-US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bg-BG" sz="1400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СМОЛЯН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СОФИЯ 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ОБЛАСТ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7,7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СОФИЯ 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ГРАД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14,0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СТАРА ЗАГОРА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7,4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9783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ТЪРГОВИЩЕ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6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ХАСКОВО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76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ШУМЕН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568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ЯМБОЛ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3,7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4089"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общо</a:t>
                      </a:r>
                      <a:endParaRPr lang="bg-BG" sz="2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bg-BG" sz="20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100,0</a:t>
                      </a:r>
                      <a:r>
                        <a:rPr lang="bg-BG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0607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брой отговорили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14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bg-BG" sz="2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300</a:t>
                      </a:r>
                      <a:endParaRPr lang="bg-BG" sz="2000" b="1" dirty="0">
                        <a:solidFill>
                          <a:srgbClr val="000000"/>
                        </a:solidFill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4F1C1BB-0BF5-44A1-B1DD-83F4544F02E7}"/>
              </a:ext>
            </a:extLst>
          </p:cNvPr>
          <p:cNvSpPr/>
          <p:nvPr/>
        </p:nvSpPr>
        <p:spPr>
          <a:xfrm>
            <a:off x="483707" y="161330"/>
            <a:ext cx="13171627" cy="1224136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5185" y="2537594"/>
            <a:ext cx="1272014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/>
              <a:t>86% от пациентите са убедени, че регулярните прегледи помагат за определяне на правилното лечение; </a:t>
            </a:r>
          </a:p>
          <a:p>
            <a:pPr marL="571500" indent="-571500"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/>
              <a:t>87% от пациентите чувстват категорично </a:t>
            </a:r>
            <a:r>
              <a:rPr lang="ru-RU" sz="3200" b="1" dirty="0" smtClean="0">
                <a:solidFill>
                  <a:schemeClr val="tx1"/>
                </a:solidFill>
              </a:rPr>
              <a:t>подобрение от </a:t>
            </a:r>
            <a:r>
              <a:rPr lang="ru-RU" sz="3200" b="1" dirty="0" smtClean="0"/>
              <a:t>биологичната терапия;</a:t>
            </a:r>
          </a:p>
          <a:p>
            <a:pPr marL="571500" indent="-571500"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/>
              <a:t>78% от пациентите са силно мотивирани да преминат </a:t>
            </a:r>
            <a:r>
              <a:rPr lang="ru-RU" sz="3200" b="1" dirty="0" err="1" smtClean="0"/>
              <a:t>през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амбулаторните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прегледи</a:t>
            </a:r>
            <a:r>
              <a:rPr lang="ru-RU" sz="3200" b="1" dirty="0" smtClean="0"/>
              <a:t>,</a:t>
            </a:r>
            <a:r>
              <a:rPr lang="bg-BG" sz="3200" b="1" dirty="0" smtClean="0"/>
              <a:t> които са задължителни за отпускане на биологично лечение</a:t>
            </a:r>
            <a:r>
              <a:rPr lang="ru-RU" sz="3200" b="1" dirty="0" smtClean="0"/>
              <a:t>;</a:t>
            </a:r>
            <a:endParaRPr lang="en-US" sz="3200" b="1" dirty="0"/>
          </a:p>
          <a:p>
            <a:pPr marL="571500" indent="-571500" algn="just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3200" b="1" dirty="0" smtClean="0"/>
              <a:t>Необходимо е да има повече и по-равномерно разпределени ЕЛК, както и ревматолози на територията на страната.</a:t>
            </a:r>
            <a:endParaRPr lang="en-US" sz="3200" b="1" dirty="0"/>
          </a:p>
        </p:txBody>
      </p:sp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AAD08ED8-B1D2-4455-8441-661BF979F60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61857" y="352013"/>
            <a:ext cx="11466804" cy="1249477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777" rIns="0" bIns="0" anchor="t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bg-BG" sz="5400" b="1" dirty="0">
                <a:solidFill>
                  <a:schemeClr val="bg1"/>
                </a:solidFill>
              </a:rPr>
              <a:t>Основни </a:t>
            </a:r>
            <a:r>
              <a:rPr lang="bg-BG" sz="5400" b="1" dirty="0" smtClean="0">
                <a:solidFill>
                  <a:schemeClr val="bg1"/>
                </a:solidFill>
              </a:rPr>
              <a:t>изводи и препоръки</a:t>
            </a:r>
            <a:endParaRPr lang="bg-BG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4F1C1BB-0BF5-44A1-B1DD-83F4544F02E7}"/>
              </a:ext>
            </a:extLst>
          </p:cNvPr>
          <p:cNvSpPr/>
          <p:nvPr/>
        </p:nvSpPr>
        <p:spPr>
          <a:xfrm>
            <a:off x="431131" y="3545706"/>
            <a:ext cx="13171627" cy="1296144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Благодаря </a:t>
            </a:r>
            <a:r>
              <a:rPr lang="bg-BG" sz="5400" b="1" dirty="0">
                <a:solidFill>
                  <a:schemeClr val="bg1"/>
                </a:solidFill>
                <a:latin typeface="Arial" panose="020B0604020202020204" pitchFamily="34" charset="0"/>
              </a:rPr>
              <a:t>за вниманието!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15108" y="5021948"/>
            <a:ext cx="1245738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ctr"/>
            <a:endParaRPr lang="en-US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hlinkClick r:id="rId2"/>
            </a:endParaRPr>
          </a:p>
          <a:p>
            <a:pPr algn="l"/>
            <a:r>
              <a:rPr lang="bg-BG" sz="20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Николай Недялков</a:t>
            </a:r>
          </a:p>
          <a:p>
            <a:pPr algn="l"/>
            <a:r>
              <a:rPr lang="bg-BG" sz="20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Юрисконсулт </a:t>
            </a:r>
          </a:p>
          <a:p>
            <a:pPr algn="l"/>
            <a:r>
              <a:rPr lang="bg-BG" sz="20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Сдружение  АПРА</a:t>
            </a:r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hlinkClick r:id="rId2"/>
            </a:endParaRPr>
          </a:p>
          <a:p>
            <a:pPr algn="l"/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  <a:hlinkClick r:id="rId2"/>
              </a:rPr>
              <a:t>Mail: nikolay.nedyalkov@apra-bg.org</a:t>
            </a:r>
            <a:endParaRPr lang="bg-BG" sz="2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bg-BG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Тел. +359 886 354 530</a:t>
            </a:r>
            <a:endParaRPr lang="bg-BG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46D2A48-92E5-44E4-9669-088915118E35}"/>
              </a:ext>
            </a:extLst>
          </p:cNvPr>
          <p:cNvSpPr/>
          <p:nvPr/>
        </p:nvSpPr>
        <p:spPr>
          <a:xfrm>
            <a:off x="935187" y="881410"/>
            <a:ext cx="1222109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49015" algn="just">
              <a:lnSpc>
                <a:spcPct val="150000"/>
              </a:lnSpc>
            </a:pP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Изследването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е проведено 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по проект на</a:t>
            </a:r>
            <a:r>
              <a:rPr lang="bg-BG" sz="2400" dirty="0" smtClean="0">
                <a:solidFill>
                  <a:srgbClr val="FF0000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с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дружение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„Асоциация на пациентите с ревматоиден артрит” /АПРА/ 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със съдействието на Експертните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л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екарски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к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омисии /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ЕЛК/ в отделенията по ревматология в страната. </a:t>
            </a:r>
            <a:endParaRPr lang="en-US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indent="849015" algn="just">
              <a:lnSpc>
                <a:spcPct val="150000"/>
              </a:lnSpc>
            </a:pPr>
            <a:endParaRPr lang="bg-BG" sz="2400" dirty="0" smtClean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indent="849015"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indent="849015" algn="just">
              <a:lnSpc>
                <a:spcPct val="150000"/>
              </a:lnSpc>
            </a:pPr>
            <a:r>
              <a:rPr lang="bg-BG" sz="2400" b="1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Цели на изследването:</a:t>
            </a:r>
            <a:endParaRPr lang="en-US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646641" indent="-646641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Да се установи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социалният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профил на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страдащите </a:t>
            </a:r>
            <a:r>
              <a:rPr lang="bg-BG" sz="2400" dirty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от ревматични </a:t>
            </a:r>
            <a:r>
              <a:rPr lang="bg-BG" sz="2400" dirty="0" smtClean="0">
                <a:solidFill>
                  <a:schemeClr val="tx1"/>
                </a:solidFill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заболявания;</a:t>
            </a:r>
          </a:p>
          <a:p>
            <a:pPr marL="646641" indent="-646641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Да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се установят основните 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предизвикателства, пред които са изправени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пациентите и последствията от ревматичните заболявания;</a:t>
            </a:r>
            <a:endParaRPr lang="en-US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646641" lvl="0" indent="-646641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bg-BG" sz="2400" dirty="0"/>
              <a:t>Да се изследва отношението на пациентите към провежданото </a:t>
            </a:r>
            <a:r>
              <a:rPr lang="bg-BG" sz="2400" dirty="0" smtClean="0"/>
              <a:t>лечение и по-специално към лечението с биологични медикаменти;</a:t>
            </a:r>
            <a:endParaRPr lang="bg-BG" sz="2400" dirty="0" smtClean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  <a:p>
            <a:pPr marL="646641" indent="-646641" algn="just">
              <a:lnSpc>
                <a:spcPct val="150000"/>
              </a:lnSpc>
              <a:buFont typeface="Wingdings" panose="05000000000000000000" pitchFamily="2" charset="2"/>
              <a:buChar char=""/>
            </a:pP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Да </a:t>
            </a:r>
            <a:r>
              <a:rPr lang="bg-BG" sz="24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се изследват нагласите на пациентите към </a:t>
            </a:r>
            <a:r>
              <a:rPr lang="bg-BG" sz="2400" dirty="0" smtClean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периодичните прегледи, на които подлежат.</a:t>
            </a:r>
            <a:endParaRPr lang="en-US" sz="2400" dirty="0">
              <a:latin typeface="Arial" panose="020B0604020202020204" pitchFamily="34" charset="0"/>
              <a:ea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1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33316E7-8B5D-4EA9-8053-B3B251081974}"/>
              </a:ext>
            </a:extLst>
          </p:cNvPr>
          <p:cNvSpPr/>
          <p:nvPr/>
        </p:nvSpPr>
        <p:spPr>
          <a:xfrm>
            <a:off x="575147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710937" y="753474"/>
            <a:ext cx="12900047" cy="95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848" rIns="0" bIns="0" anchor="t"/>
          <a:lstStyle/>
          <a:p>
            <a:r>
              <a:rPr lang="bg-BG" sz="2400" b="1" spc="-19" dirty="0" smtClean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en-US" sz="2400" b="1" spc="-19" dirty="0" smtClean="0">
                <a:solidFill>
                  <a:schemeClr val="bg1"/>
                </a:solidFill>
                <a:cs typeface="Arial" panose="020B0604020202020204" pitchFamily="34" charset="0"/>
              </a:rPr>
              <a:t>OT </a:t>
            </a:r>
            <a:r>
              <a:rPr lang="en-US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KAKBO PE</a:t>
            </a:r>
            <a:r>
              <a:rPr lang="bg-BG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ВМАТИЧНО</a:t>
            </a:r>
            <a:r>
              <a:rPr lang="en-US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 3A</a:t>
            </a:r>
            <a:r>
              <a:rPr lang="bg-BG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БОЛЯВАН</a:t>
            </a:r>
            <a:r>
              <a:rPr lang="en-US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E CTP</a:t>
            </a:r>
            <a:r>
              <a:rPr lang="bg-BG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АДА</a:t>
            </a:r>
            <a:r>
              <a:rPr lang="en-US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TE?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4007815" y="15133336"/>
            <a:ext cx="628666" cy="172434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algn="l">
              <a:lnSpc>
                <a:spcPts val="1320"/>
              </a:lnSpc>
              <a:spcAft>
                <a:spcPts val="0"/>
              </a:spcAft>
            </a:pPr>
            <a:r>
              <a:rPr lang="en-US" sz="1886" spc="141" dirty="0">
                <a:solidFill>
                  <a:srgbClr val="000000"/>
                </a:solidFill>
              </a:rPr>
              <a:t>1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12332549" y="18901740"/>
            <a:ext cx="210753" cy="2311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7121" rIns="0" bIns="0" anchor="t"/>
          <a:lstStyle/>
          <a:p>
            <a:pPr algn="l">
              <a:lnSpc>
                <a:spcPts val="1320"/>
              </a:lnSpc>
              <a:spcAft>
                <a:spcPts val="0"/>
              </a:spcAft>
            </a:pPr>
            <a:r>
              <a:rPr lang="en-US" sz="1509" dirty="0">
                <a:solidFill>
                  <a:srgbClr val="000000"/>
                </a:solidFill>
              </a:rPr>
              <a:t>1 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="" xmlns:a16="http://schemas.microsoft.com/office/drawing/2014/main" id="{1CC56F6E-EE23-4979-92CE-D9D310630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668935"/>
              </p:ext>
            </p:extLst>
          </p:nvPr>
        </p:nvGraphicFramePr>
        <p:xfrm>
          <a:off x="-1729109" y="1274290"/>
          <a:ext cx="15475883" cy="1069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1FADBFA2-E383-44B0-8365-5007A1F78D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787513"/>
              </p:ext>
            </p:extLst>
          </p:nvPr>
        </p:nvGraphicFramePr>
        <p:xfrm>
          <a:off x="732525" y="1817514"/>
          <a:ext cx="12813372" cy="8283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58C57A0-93C7-4DE7-BFD0-16B2BE325538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E22D283E-4BC2-4DC9-9F28-3CB4AA675E6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45746" y="753474"/>
            <a:ext cx="12900047" cy="950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1848" rIns="0" bIns="0" anchor="t"/>
          <a:lstStyle/>
          <a:p>
            <a:pPr algn="ctr">
              <a:lnSpc>
                <a:spcPts val="2074"/>
              </a:lnSpc>
              <a:spcAft>
                <a:spcPts val="8005"/>
              </a:spcAft>
            </a:pPr>
            <a:r>
              <a:rPr lang="ru-RU" sz="2400" b="1" spc="-19" dirty="0" smtClean="0">
                <a:solidFill>
                  <a:schemeClr val="bg1"/>
                </a:solidFill>
                <a:cs typeface="Arial" panose="020B0604020202020204" pitchFamily="34" charset="0"/>
              </a:rPr>
              <a:t>2. </a:t>
            </a:r>
            <a:r>
              <a:rPr lang="bg-BG" sz="2400" b="1" spc="-19" dirty="0" smtClean="0">
                <a:solidFill>
                  <a:schemeClr val="bg1"/>
                </a:solidFill>
                <a:cs typeface="Arial" panose="020B0604020202020204" pitchFamily="34" charset="0"/>
              </a:rPr>
              <a:t>ОТ </a:t>
            </a:r>
            <a:r>
              <a:rPr lang="ru-RU" sz="2400" b="1" spc="-19" dirty="0" smtClean="0">
                <a:solidFill>
                  <a:schemeClr val="bg1"/>
                </a:solidFill>
                <a:cs typeface="Arial" panose="020B0604020202020204" pitchFamily="34" charset="0"/>
              </a:rPr>
              <a:t>КОЛКО </a:t>
            </a:r>
            <a:r>
              <a:rPr lang="ru-RU" sz="2400" b="1" spc="-19" dirty="0">
                <a:solidFill>
                  <a:schemeClr val="bg1"/>
                </a:solidFill>
                <a:cs typeface="Arial" panose="020B0604020202020204" pitchFamily="34" charset="0"/>
              </a:rPr>
              <a:t>ВРЕМЕ БОЛЕДУВАТЕ ОТ ТОВА ЗАБОЛЯВАНЕ?</a:t>
            </a:r>
          </a:p>
          <a:p>
            <a:pPr algn="ctr">
              <a:lnSpc>
                <a:spcPts val="2074"/>
              </a:lnSpc>
              <a:spcAft>
                <a:spcPts val="8005"/>
              </a:spcAft>
            </a:pPr>
            <a:endParaRPr lang="en-US" sz="3000" b="1" spc="-19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1832067" y="792636"/>
            <a:ext cx="11135172" cy="10724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083" rIns="0" bIns="0" anchor="t"/>
          <a:lstStyle/>
          <a:p>
            <a:pPr algn="ctr">
              <a:lnSpc>
                <a:spcPts val="2074"/>
              </a:lnSpc>
            </a:pPr>
            <a:r>
              <a:rPr lang="bg-BG" sz="2400" b="1" spc="-5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spc="-5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ПОДОБРЯВА </a:t>
            </a:r>
            <a:r>
              <a:rPr lang="bg-BG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</a:t>
            </a:r>
            <a:r>
              <a:rPr lang="en-US" sz="2400" b="1" spc="-5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</a:t>
            </a:r>
            <a:r>
              <a:rPr lang="bg-BG" sz="2400" b="1" spc="-5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В</a:t>
            </a:r>
            <a:r>
              <a:rPr lang="bg-BG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en-US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ОШАВА СЪСТОЯН</a:t>
            </a:r>
            <a:r>
              <a:rPr lang="bg-BG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en-US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В</a:t>
            </a:r>
            <a:r>
              <a:rPr lang="bg-BG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2400" b="1" spc="-5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spc="-19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="" xmlns:a16="http://schemas.microsoft.com/office/drawing/2014/main" id="{B4DB1A1A-EE43-4279-983A-E3A60E4AA32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7115" y="1385466"/>
          <a:ext cx="15409712" cy="10065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11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68A7006-5EA8-436E-9547-187371A1EEC0}"/>
              </a:ext>
            </a:extLst>
          </p:cNvPr>
          <p:cNvSpPr/>
          <p:nvPr/>
        </p:nvSpPr>
        <p:spPr>
          <a:xfrm>
            <a:off x="968824" y="233338"/>
            <a:ext cx="13171627" cy="981312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67750B8F-914B-4EFE-B528-CDE3E49BC07F}"/>
              </a:ext>
            </a:extLst>
          </p:cNvPr>
          <p:cNvSpPr txBox="1">
            <a:spLocks/>
          </p:cNvSpPr>
          <p:nvPr/>
        </p:nvSpPr>
        <p:spPr>
          <a:xfrm>
            <a:off x="953287" y="499767"/>
            <a:ext cx="13015347" cy="71488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862188" marR="344875" algn="ctr">
              <a:lnSpc>
                <a:spcPts val="2452"/>
              </a:lnSpc>
              <a:spcAft>
                <a:spcPts val="6214"/>
              </a:spcAft>
            </a:pPr>
            <a:r>
              <a:rPr lang="en-US" sz="2400" b="1" spc="-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НАЛОЖИ </a:t>
            </a:r>
            <a:r>
              <a:rPr lang="en-US" sz="2400" b="1" spc="-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СЕ ДА СМЕНИТЕ РАБОТАТА СИ ПОРАДИ ОБСТОЯТЕЛСТВА, СВЪРЗАНИ СЪС ЗАБОЛЯВАНЕТО ВИ?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CC5E5BD6-A652-4F53-AF81-A90B9736D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506616"/>
              </p:ext>
            </p:extLst>
          </p:nvPr>
        </p:nvGraphicFramePr>
        <p:xfrm>
          <a:off x="0" y="1457474"/>
          <a:ext cx="15372936" cy="1004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6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799283" y="449362"/>
            <a:ext cx="11135172" cy="1072473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083" rIns="0" bIns="0" anchor="t"/>
          <a:lstStyle/>
          <a:p>
            <a:pPr marL="0" marR="0" lvl="0" indent="0" algn="ctr" defTabSz="914400" eaLnBrk="1" fontAlgn="auto" latinLnBrk="0" hangingPunct="1">
              <a:lnSpc>
                <a:spcPts val="20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6" b="0" i="0" u="none" strike="noStrike" kern="0" cap="none" spc="-19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55</a:t>
            </a:r>
            <a:endParaRPr kumimoji="0" lang="en-US" sz="1886" b="0" i="0" u="none" strike="noStrike" kern="0" cap="none" spc="-19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68A7006-5EA8-436E-9547-187371A1EEC0}"/>
              </a:ext>
            </a:extLst>
          </p:cNvPr>
          <p:cNvSpPr/>
          <p:nvPr/>
        </p:nvSpPr>
        <p:spPr>
          <a:xfrm>
            <a:off x="968824" y="233338"/>
            <a:ext cx="13171627" cy="981312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НАЛОЖИ ЛИ СЕ ДА ПРОМЕНИТЕ НАЧИНА СИ НА ЛЕЧЕНИЕ ПОРАДИ ТОВА, </a:t>
            </a:r>
            <a:b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 СЕ Е ОКАЗАЛ НЕЕФЕКТИВЕН?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439243" y="2393578"/>
          <a:ext cx="11449272" cy="7848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Текстово поле 12"/>
          <p:cNvSpPr txBox="1"/>
          <p:nvPr/>
        </p:nvSpPr>
        <p:spPr>
          <a:xfrm>
            <a:off x="8352012" y="3041650"/>
            <a:ext cx="5903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sz="2400" dirty="0" smtClean="0"/>
          </a:p>
          <a:p>
            <a:pPr algn="l"/>
            <a:r>
              <a:rPr lang="bg-BG" sz="2400" b="1" dirty="0" smtClean="0"/>
              <a:t> </a:t>
            </a:r>
          </a:p>
          <a:p>
            <a:pPr algn="l"/>
            <a:r>
              <a:rPr lang="bg-BG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Наложи се </a:t>
            </a:r>
          </a:p>
          <a:p>
            <a:pPr algn="l"/>
            <a:r>
              <a:rPr lang="bg-BG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67%</a:t>
            </a:r>
            <a:endParaRPr lang="bg-BG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а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320930"/>
              </p:ext>
            </p:extLst>
          </p:nvPr>
        </p:nvGraphicFramePr>
        <p:xfrm>
          <a:off x="0" y="953418"/>
          <a:ext cx="12744499" cy="97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609956" y="521370"/>
            <a:ext cx="13171627" cy="70737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АКО СЕ Е НАЛОЖИЛО  ДА ПРОМЕНИТЕ  НАЧИНА НА ЛЕЧЕНИЕ ПОРАДИ ДРУГИ ПРИЧИНИ, МОЛЯ ПОСОЧЕТЕ КОИ СА ТЕ!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4255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1274019" y="1292250"/>
          <a:ext cx="11707712" cy="832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1C87E67-98EE-4E26-8FC8-799A8DDD0DBA}"/>
              </a:ext>
            </a:extLst>
          </p:cNvPr>
          <p:cNvSpPr/>
          <p:nvPr/>
        </p:nvSpPr>
        <p:spPr>
          <a:xfrm>
            <a:off x="448535" y="245875"/>
            <a:ext cx="13358679" cy="1080120"/>
          </a:xfrm>
          <a:prstGeom prst="rect">
            <a:avLst/>
          </a:prstGeom>
          <a:solidFill>
            <a:srgbClr val="ED5C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НАЛОЖИ ЛИ СЕ ДА ПРЕМИНЕТЕ НА ЛЕЧЕНИЕ С БИОЛОГИЧНИ МЕДИКАМЕНТИ ПОРАДИ ТОВА, ЧЕ ПРЕДИШНИТЕ ЛЕЧЕБНИ ПРЕПАРАТИ СА СЕ ОКАЗАЛИ НЕЕФЕКТИВНИ?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70605"/>
    </a:dk1>
    <a:lt1>
      <a:srgbClr val="FFFFFF"/>
    </a:lt1>
    <a:dk2>
      <a:srgbClr val="B11F5F"/>
    </a:dk2>
    <a:lt2>
      <a:srgbClr val="917265"/>
    </a:lt2>
    <a:accent1>
      <a:srgbClr val="FCB32B"/>
    </a:accent1>
    <a:accent2>
      <a:srgbClr val="3BADD5"/>
    </a:accent2>
    <a:accent3>
      <a:srgbClr val="3FAE49"/>
    </a:accent3>
    <a:accent4>
      <a:srgbClr val="D85493"/>
    </a:accent4>
    <a:accent5>
      <a:srgbClr val="F15D4B"/>
    </a:accent5>
    <a:accent6>
      <a:srgbClr val="60A99D"/>
    </a:accent6>
    <a:hlink>
      <a:srgbClr val="84BD00"/>
    </a:hlink>
    <a:folHlink>
      <a:srgbClr val="0082BA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70605"/>
    </a:dk1>
    <a:lt1>
      <a:srgbClr val="FFFFFF"/>
    </a:lt1>
    <a:dk2>
      <a:srgbClr val="B11F5F"/>
    </a:dk2>
    <a:lt2>
      <a:srgbClr val="917265"/>
    </a:lt2>
    <a:accent1>
      <a:srgbClr val="FCB32B"/>
    </a:accent1>
    <a:accent2>
      <a:srgbClr val="3BADD5"/>
    </a:accent2>
    <a:accent3>
      <a:srgbClr val="3FAE49"/>
    </a:accent3>
    <a:accent4>
      <a:srgbClr val="D85493"/>
    </a:accent4>
    <a:accent5>
      <a:srgbClr val="F15D4B"/>
    </a:accent5>
    <a:accent6>
      <a:srgbClr val="60A99D"/>
    </a:accent6>
    <a:hlink>
      <a:srgbClr val="84BD00"/>
    </a:hlink>
    <a:folHlink>
      <a:srgbClr val="0082BA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70605"/>
    </a:dk1>
    <a:lt1>
      <a:srgbClr val="FFFFFF"/>
    </a:lt1>
    <a:dk2>
      <a:srgbClr val="B11F5F"/>
    </a:dk2>
    <a:lt2>
      <a:srgbClr val="917265"/>
    </a:lt2>
    <a:accent1>
      <a:srgbClr val="FCB32B"/>
    </a:accent1>
    <a:accent2>
      <a:srgbClr val="3BADD5"/>
    </a:accent2>
    <a:accent3>
      <a:srgbClr val="3FAE49"/>
    </a:accent3>
    <a:accent4>
      <a:srgbClr val="D85493"/>
    </a:accent4>
    <a:accent5>
      <a:srgbClr val="F15D4B"/>
    </a:accent5>
    <a:accent6>
      <a:srgbClr val="60A99D"/>
    </a:accent6>
    <a:hlink>
      <a:srgbClr val="84BD00"/>
    </a:hlink>
    <a:folHlink>
      <a:srgbClr val="0082BA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70605"/>
    </a:dk1>
    <a:lt1>
      <a:srgbClr val="FFFFFF"/>
    </a:lt1>
    <a:dk2>
      <a:srgbClr val="B11F5F"/>
    </a:dk2>
    <a:lt2>
      <a:srgbClr val="917265"/>
    </a:lt2>
    <a:accent1>
      <a:srgbClr val="FCB32B"/>
    </a:accent1>
    <a:accent2>
      <a:srgbClr val="3BADD5"/>
    </a:accent2>
    <a:accent3>
      <a:srgbClr val="3FAE49"/>
    </a:accent3>
    <a:accent4>
      <a:srgbClr val="D85493"/>
    </a:accent4>
    <a:accent5>
      <a:srgbClr val="F15D4B"/>
    </a:accent5>
    <a:accent6>
      <a:srgbClr val="60A99D"/>
    </a:accent6>
    <a:hlink>
      <a:srgbClr val="84BD00"/>
    </a:hlink>
    <a:folHlink>
      <a:srgbClr val="0082BA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">
    <a:dk1>
      <a:srgbClr val="070605"/>
    </a:dk1>
    <a:lt1>
      <a:srgbClr val="FFFFFF"/>
    </a:lt1>
    <a:dk2>
      <a:srgbClr val="B11F5F"/>
    </a:dk2>
    <a:lt2>
      <a:srgbClr val="917265"/>
    </a:lt2>
    <a:accent1>
      <a:srgbClr val="FCB32B"/>
    </a:accent1>
    <a:accent2>
      <a:srgbClr val="3BADD5"/>
    </a:accent2>
    <a:accent3>
      <a:srgbClr val="3FAE49"/>
    </a:accent3>
    <a:accent4>
      <a:srgbClr val="D85493"/>
    </a:accent4>
    <a:accent5>
      <a:srgbClr val="F15D4B"/>
    </a:accent5>
    <a:accent6>
      <a:srgbClr val="60A99D"/>
    </a:accent6>
    <a:hlink>
      <a:srgbClr val="84BD00"/>
    </a:hlink>
    <a:folHlink>
      <a:srgbClr val="0082BA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">
    <a:dk1>
      <a:srgbClr val="070605"/>
    </a:dk1>
    <a:lt1>
      <a:srgbClr val="FFFFFF"/>
    </a:lt1>
    <a:dk2>
      <a:srgbClr val="B11F5F"/>
    </a:dk2>
    <a:lt2>
      <a:srgbClr val="917265"/>
    </a:lt2>
    <a:accent1>
      <a:srgbClr val="FCB32B"/>
    </a:accent1>
    <a:accent2>
      <a:srgbClr val="3BADD5"/>
    </a:accent2>
    <a:accent3>
      <a:srgbClr val="3FAE49"/>
    </a:accent3>
    <a:accent4>
      <a:srgbClr val="D85493"/>
    </a:accent4>
    <a:accent5>
      <a:srgbClr val="F15D4B"/>
    </a:accent5>
    <a:accent6>
      <a:srgbClr val="60A99D"/>
    </a:accent6>
    <a:hlink>
      <a:srgbClr val="84BD00"/>
    </a:hlink>
    <a:folHlink>
      <a:srgbClr val="0082BA"/>
    </a:folHlink>
  </a:clrScheme>
  <a:fontScheme name="BlackTie">
    <a:maj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Garamond"/>
      <a:ea typeface=""/>
      <a:cs typeface=""/>
      <a:font script="Grek" typeface="Constantia"/>
      <a:font script="Cyrl" typeface="Constantia"/>
      <a:font script="Jpan" typeface="ＭＳ Ｐ明朝"/>
      <a:font script="Hang" typeface="궁서"/>
      <a:font script="Hans" typeface="仿宋"/>
      <a:font script="Hant" typeface="標楷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BlackTie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20000"/>
            </a:schemeClr>
          </a:gs>
          <a:gs pos="30000">
            <a:schemeClr val="phClr">
              <a:tint val="61000"/>
              <a:satMod val="220000"/>
            </a:schemeClr>
          </a:gs>
          <a:gs pos="45000">
            <a:schemeClr val="phClr">
              <a:tint val="66000"/>
              <a:satMod val="240000"/>
            </a:schemeClr>
          </a:gs>
          <a:gs pos="55000">
            <a:schemeClr val="phClr">
              <a:tint val="66000"/>
              <a:satMod val="220000"/>
            </a:schemeClr>
          </a:gs>
          <a:gs pos="73000">
            <a:schemeClr val="phClr">
              <a:tint val="61000"/>
              <a:satMod val="220000"/>
            </a:schemeClr>
          </a:gs>
          <a:gs pos="100000">
            <a:schemeClr val="phClr">
              <a:tint val="45000"/>
              <a:satMod val="22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  <a:satMod val="110000"/>
            </a:schemeClr>
          </a:gs>
          <a:gs pos="30000">
            <a:schemeClr val="phClr">
              <a:shade val="90000"/>
              <a:satMod val="120000"/>
            </a:schemeClr>
          </a:gs>
          <a:gs pos="45000">
            <a:schemeClr val="phClr">
              <a:shade val="100000"/>
              <a:satMod val="128000"/>
            </a:schemeClr>
          </a:gs>
          <a:gs pos="55000">
            <a:schemeClr val="phClr">
              <a:shade val="100000"/>
              <a:satMod val="128000"/>
            </a:schemeClr>
          </a:gs>
          <a:gs pos="73000">
            <a:schemeClr val="phClr">
              <a:shade val="90000"/>
              <a:satMod val="120000"/>
            </a:schemeClr>
          </a:gs>
          <a:gs pos="100000">
            <a:schemeClr val="phClr">
              <a:shade val="63000"/>
              <a:satMod val="11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1909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20000"/>
            </a:schemeClr>
          </a:duotone>
        </a:blip>
        <a:stretch/>
      </a:blip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30000"/>
              <a:satMod val="255000"/>
            </a:schemeClr>
          </a:gs>
        </a:gsLst>
        <a:path path="circle">
          <a:fillToRect l="50000" t="-80000" r="50000" b="18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621</Words>
  <Application>Microsoft Office PowerPoint</Application>
  <PresentationFormat>Custom</PresentationFormat>
  <Paragraphs>309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/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Minchev, Ivan</dc:creator>
  <cp:lastModifiedBy>Maya Bolpachova</cp:lastModifiedBy>
  <cp:revision>146</cp:revision>
  <cp:lastPrinted>2017-08-14T14:52:55Z</cp:lastPrinted>
  <dcterms:modified xsi:type="dcterms:W3CDTF">2017-10-26T04:54:01Z</dcterms:modified>
</cp:coreProperties>
</file>